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7" r:id="rId4"/>
    <p:sldId id="258" r:id="rId5"/>
    <p:sldId id="275" r:id="rId6"/>
    <p:sldId id="276" r:id="rId7"/>
    <p:sldId id="280" r:id="rId8"/>
    <p:sldId id="262" r:id="rId9"/>
    <p:sldId id="277" r:id="rId10"/>
    <p:sldId id="283" r:id="rId11"/>
    <p:sldId id="284" r:id="rId12"/>
    <p:sldId id="264" r:id="rId13"/>
    <p:sldId id="265" r:id="rId14"/>
    <p:sldId id="260" r:id="rId15"/>
    <p:sldId id="287" r:id="rId16"/>
    <p:sldId id="268" r:id="rId17"/>
    <p:sldId id="288" r:id="rId18"/>
    <p:sldId id="286" r:id="rId19"/>
    <p:sldId id="266" r:id="rId20"/>
    <p:sldId id="261" r:id="rId21"/>
    <p:sldId id="285" r:id="rId22"/>
    <p:sldId id="274" r:id="rId23"/>
    <p:sldId id="269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Open Sans Extra Bold" panose="020B0906030804020204" pitchFamily="34" charset="0"/>
      <p:regular r:id="rId30"/>
      <p:bold r:id="rId31"/>
    </p:embeddedFont>
    <p:embeddedFont>
      <p:font typeface="Poppins" pitchFamily="2" charset="77"/>
      <p:regular r:id="rId32"/>
      <p:bold r:id="rId33"/>
      <p:italic r:id="rId34"/>
      <p:boldItalic r:id="rId35"/>
    </p:embeddedFont>
    <p:embeddedFont>
      <p:font typeface="Poppins Bold" pitchFamily="2" charset="77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35" autoAdjust="0"/>
  </p:normalViewPr>
  <p:slideViewPr>
    <p:cSldViewPr>
      <p:cViewPr varScale="1">
        <p:scale>
          <a:sx n="73" d="100"/>
          <a:sy n="73" d="100"/>
        </p:scale>
        <p:origin x="688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32138-26E4-AF40-B11E-D7980CAD5211}" type="datetimeFigureOut">
              <a:rPr lang="en-DE" smtClean="0"/>
              <a:t>18.06.24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0470E-ADD1-4941-A467-6405289947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178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0470E-ADD1-4941-A467-640528994728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4979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0470E-ADD1-4941-A467-640528994728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7644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.png"/><Relationship Id="rId4" Type="http://schemas.openxmlformats.org/officeDocument/2006/relationships/image" Target="../media/image4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image" Target="../media/image9.jpeg"/><Relationship Id="rId4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8.png"/><Relationship Id="rId21" Type="http://schemas.openxmlformats.org/officeDocument/2006/relationships/image" Target="../media/image83.svg"/><Relationship Id="rId42" Type="http://schemas.openxmlformats.org/officeDocument/2006/relationships/image" Target="../media/image104.png"/><Relationship Id="rId47" Type="http://schemas.openxmlformats.org/officeDocument/2006/relationships/image" Target="../media/image109.svg"/><Relationship Id="rId63" Type="http://schemas.openxmlformats.org/officeDocument/2006/relationships/image" Target="../media/image125.svg"/><Relationship Id="rId68" Type="http://schemas.openxmlformats.org/officeDocument/2006/relationships/image" Target="../media/image130.png"/><Relationship Id="rId84" Type="http://schemas.openxmlformats.org/officeDocument/2006/relationships/image" Target="../media/image146.png"/><Relationship Id="rId89" Type="http://schemas.openxmlformats.org/officeDocument/2006/relationships/image" Target="../media/image151.svg"/><Relationship Id="rId16" Type="http://schemas.openxmlformats.org/officeDocument/2006/relationships/image" Target="../media/image78.png"/><Relationship Id="rId11" Type="http://schemas.openxmlformats.org/officeDocument/2006/relationships/image" Target="../media/image73.svg"/><Relationship Id="rId32" Type="http://schemas.openxmlformats.org/officeDocument/2006/relationships/image" Target="../media/image94.png"/><Relationship Id="rId37" Type="http://schemas.openxmlformats.org/officeDocument/2006/relationships/image" Target="../media/image99.svg"/><Relationship Id="rId53" Type="http://schemas.openxmlformats.org/officeDocument/2006/relationships/image" Target="../media/image115.svg"/><Relationship Id="rId58" Type="http://schemas.openxmlformats.org/officeDocument/2006/relationships/image" Target="../media/image120.png"/><Relationship Id="rId74" Type="http://schemas.openxmlformats.org/officeDocument/2006/relationships/image" Target="../media/image136.png"/><Relationship Id="rId79" Type="http://schemas.openxmlformats.org/officeDocument/2006/relationships/image" Target="../media/image141.svg"/><Relationship Id="rId5" Type="http://schemas.openxmlformats.org/officeDocument/2006/relationships/image" Target="../media/image67.svg"/><Relationship Id="rId90" Type="http://schemas.openxmlformats.org/officeDocument/2006/relationships/image" Target="../media/image152.png"/><Relationship Id="rId95" Type="http://schemas.openxmlformats.org/officeDocument/2006/relationships/image" Target="../media/image157.svg"/><Relationship Id="rId22" Type="http://schemas.openxmlformats.org/officeDocument/2006/relationships/image" Target="../media/image84.png"/><Relationship Id="rId27" Type="http://schemas.openxmlformats.org/officeDocument/2006/relationships/image" Target="../media/image89.svg"/><Relationship Id="rId43" Type="http://schemas.openxmlformats.org/officeDocument/2006/relationships/image" Target="../media/image105.svg"/><Relationship Id="rId48" Type="http://schemas.openxmlformats.org/officeDocument/2006/relationships/image" Target="../media/image110.png"/><Relationship Id="rId64" Type="http://schemas.openxmlformats.org/officeDocument/2006/relationships/image" Target="../media/image126.png"/><Relationship Id="rId69" Type="http://schemas.openxmlformats.org/officeDocument/2006/relationships/image" Target="../media/image131.svg"/><Relationship Id="rId80" Type="http://schemas.openxmlformats.org/officeDocument/2006/relationships/image" Target="../media/image142.png"/><Relationship Id="rId85" Type="http://schemas.openxmlformats.org/officeDocument/2006/relationships/image" Target="../media/image147.svg"/><Relationship Id="rId3" Type="http://schemas.openxmlformats.org/officeDocument/2006/relationships/image" Target="../media/image65.svg"/><Relationship Id="rId12" Type="http://schemas.openxmlformats.org/officeDocument/2006/relationships/image" Target="../media/image74.png"/><Relationship Id="rId17" Type="http://schemas.openxmlformats.org/officeDocument/2006/relationships/image" Target="../media/image79.svg"/><Relationship Id="rId25" Type="http://schemas.openxmlformats.org/officeDocument/2006/relationships/image" Target="../media/image87.svg"/><Relationship Id="rId33" Type="http://schemas.openxmlformats.org/officeDocument/2006/relationships/image" Target="../media/image95.svg"/><Relationship Id="rId38" Type="http://schemas.openxmlformats.org/officeDocument/2006/relationships/image" Target="../media/image100.png"/><Relationship Id="rId46" Type="http://schemas.openxmlformats.org/officeDocument/2006/relationships/image" Target="../media/image108.png"/><Relationship Id="rId59" Type="http://schemas.openxmlformats.org/officeDocument/2006/relationships/image" Target="../media/image121.svg"/><Relationship Id="rId67" Type="http://schemas.openxmlformats.org/officeDocument/2006/relationships/image" Target="../media/image129.svg"/><Relationship Id="rId20" Type="http://schemas.openxmlformats.org/officeDocument/2006/relationships/image" Target="../media/image82.png"/><Relationship Id="rId41" Type="http://schemas.openxmlformats.org/officeDocument/2006/relationships/image" Target="../media/image103.svg"/><Relationship Id="rId54" Type="http://schemas.openxmlformats.org/officeDocument/2006/relationships/image" Target="../media/image116.png"/><Relationship Id="rId62" Type="http://schemas.openxmlformats.org/officeDocument/2006/relationships/image" Target="../media/image124.png"/><Relationship Id="rId70" Type="http://schemas.openxmlformats.org/officeDocument/2006/relationships/image" Target="../media/image132.png"/><Relationship Id="rId75" Type="http://schemas.openxmlformats.org/officeDocument/2006/relationships/image" Target="../media/image137.svg"/><Relationship Id="rId83" Type="http://schemas.openxmlformats.org/officeDocument/2006/relationships/image" Target="../media/image145.svg"/><Relationship Id="rId88" Type="http://schemas.openxmlformats.org/officeDocument/2006/relationships/image" Target="../media/image150.png"/><Relationship Id="rId91" Type="http://schemas.openxmlformats.org/officeDocument/2006/relationships/image" Target="../media/image153.svg"/><Relationship Id="rId96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5" Type="http://schemas.openxmlformats.org/officeDocument/2006/relationships/image" Target="../media/image77.svg"/><Relationship Id="rId23" Type="http://schemas.openxmlformats.org/officeDocument/2006/relationships/image" Target="../media/image85.sv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49" Type="http://schemas.openxmlformats.org/officeDocument/2006/relationships/image" Target="../media/image111.svg"/><Relationship Id="rId57" Type="http://schemas.openxmlformats.org/officeDocument/2006/relationships/image" Target="../media/image119.svg"/><Relationship Id="rId10" Type="http://schemas.openxmlformats.org/officeDocument/2006/relationships/image" Target="../media/image72.png"/><Relationship Id="rId31" Type="http://schemas.openxmlformats.org/officeDocument/2006/relationships/image" Target="../media/image93.svg"/><Relationship Id="rId44" Type="http://schemas.openxmlformats.org/officeDocument/2006/relationships/image" Target="../media/image106.png"/><Relationship Id="rId52" Type="http://schemas.openxmlformats.org/officeDocument/2006/relationships/image" Target="../media/image114.png"/><Relationship Id="rId60" Type="http://schemas.openxmlformats.org/officeDocument/2006/relationships/image" Target="../media/image122.png"/><Relationship Id="rId65" Type="http://schemas.openxmlformats.org/officeDocument/2006/relationships/image" Target="../media/image127.svg"/><Relationship Id="rId73" Type="http://schemas.openxmlformats.org/officeDocument/2006/relationships/image" Target="../media/image135.svg"/><Relationship Id="rId78" Type="http://schemas.openxmlformats.org/officeDocument/2006/relationships/image" Target="../media/image140.png"/><Relationship Id="rId81" Type="http://schemas.openxmlformats.org/officeDocument/2006/relationships/image" Target="../media/image143.svg"/><Relationship Id="rId86" Type="http://schemas.openxmlformats.org/officeDocument/2006/relationships/image" Target="../media/image148.png"/><Relationship Id="rId94" Type="http://schemas.openxmlformats.org/officeDocument/2006/relationships/image" Target="../media/image156.png"/><Relationship Id="rId99" Type="http://schemas.openxmlformats.org/officeDocument/2006/relationships/image" Target="../media/image161.svg"/><Relationship Id="rId4" Type="http://schemas.openxmlformats.org/officeDocument/2006/relationships/image" Target="../media/image66.png"/><Relationship Id="rId9" Type="http://schemas.openxmlformats.org/officeDocument/2006/relationships/image" Target="../media/image71.svg"/><Relationship Id="rId13" Type="http://schemas.openxmlformats.org/officeDocument/2006/relationships/image" Target="../media/image75.svg"/><Relationship Id="rId18" Type="http://schemas.openxmlformats.org/officeDocument/2006/relationships/image" Target="../media/image80.png"/><Relationship Id="rId39" Type="http://schemas.openxmlformats.org/officeDocument/2006/relationships/image" Target="../media/image101.svg"/><Relationship Id="rId34" Type="http://schemas.openxmlformats.org/officeDocument/2006/relationships/image" Target="../media/image96.png"/><Relationship Id="rId50" Type="http://schemas.openxmlformats.org/officeDocument/2006/relationships/image" Target="../media/image112.png"/><Relationship Id="rId55" Type="http://schemas.openxmlformats.org/officeDocument/2006/relationships/image" Target="../media/image117.svg"/><Relationship Id="rId76" Type="http://schemas.openxmlformats.org/officeDocument/2006/relationships/image" Target="../media/image138.png"/><Relationship Id="rId97" Type="http://schemas.openxmlformats.org/officeDocument/2006/relationships/image" Target="../media/image159.svg"/><Relationship Id="rId7" Type="http://schemas.openxmlformats.org/officeDocument/2006/relationships/image" Target="../media/image69.svg"/><Relationship Id="rId71" Type="http://schemas.openxmlformats.org/officeDocument/2006/relationships/image" Target="../media/image133.svg"/><Relationship Id="rId92" Type="http://schemas.openxmlformats.org/officeDocument/2006/relationships/image" Target="../media/image154.png"/><Relationship Id="rId2" Type="http://schemas.openxmlformats.org/officeDocument/2006/relationships/image" Target="../media/image64.png"/><Relationship Id="rId29" Type="http://schemas.openxmlformats.org/officeDocument/2006/relationships/image" Target="../media/image91.svg"/><Relationship Id="rId24" Type="http://schemas.openxmlformats.org/officeDocument/2006/relationships/image" Target="../media/image86.png"/><Relationship Id="rId40" Type="http://schemas.openxmlformats.org/officeDocument/2006/relationships/image" Target="../media/image102.png"/><Relationship Id="rId45" Type="http://schemas.openxmlformats.org/officeDocument/2006/relationships/image" Target="../media/image107.svg"/><Relationship Id="rId66" Type="http://schemas.openxmlformats.org/officeDocument/2006/relationships/image" Target="../media/image128.png"/><Relationship Id="rId87" Type="http://schemas.openxmlformats.org/officeDocument/2006/relationships/image" Target="../media/image149.svg"/><Relationship Id="rId61" Type="http://schemas.openxmlformats.org/officeDocument/2006/relationships/image" Target="../media/image123.svg"/><Relationship Id="rId82" Type="http://schemas.openxmlformats.org/officeDocument/2006/relationships/image" Target="../media/image144.png"/><Relationship Id="rId19" Type="http://schemas.openxmlformats.org/officeDocument/2006/relationships/image" Target="../media/image81.svg"/><Relationship Id="rId14" Type="http://schemas.openxmlformats.org/officeDocument/2006/relationships/image" Target="../media/image76.png"/><Relationship Id="rId30" Type="http://schemas.openxmlformats.org/officeDocument/2006/relationships/image" Target="../media/image92.png"/><Relationship Id="rId35" Type="http://schemas.openxmlformats.org/officeDocument/2006/relationships/image" Target="../media/image97.svg"/><Relationship Id="rId56" Type="http://schemas.openxmlformats.org/officeDocument/2006/relationships/image" Target="../media/image118.png"/><Relationship Id="rId77" Type="http://schemas.openxmlformats.org/officeDocument/2006/relationships/image" Target="../media/image139.svg"/><Relationship Id="rId8" Type="http://schemas.openxmlformats.org/officeDocument/2006/relationships/image" Target="../media/image70.png"/><Relationship Id="rId51" Type="http://schemas.openxmlformats.org/officeDocument/2006/relationships/image" Target="../media/image113.svg"/><Relationship Id="rId72" Type="http://schemas.openxmlformats.org/officeDocument/2006/relationships/image" Target="../media/image134.png"/><Relationship Id="rId93" Type="http://schemas.openxmlformats.org/officeDocument/2006/relationships/image" Target="../media/image155.svg"/><Relationship Id="rId98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image" Target="../media/image14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98165" y="5541972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34119" y="2673183"/>
            <a:ext cx="6867277" cy="4712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6000" dirty="0">
                <a:solidFill>
                  <a:schemeClr val="tx2">
                    <a:lumMod val="50000"/>
                  </a:schemeClr>
                </a:solidFill>
                <a:latin typeface="Open Sans Extra Bold"/>
              </a:rPr>
              <a:t>Automated NETs Recognition &amp; Quantification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921655" y="7778671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493328" y="7908541"/>
            <a:ext cx="7366063" cy="48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5"/>
              </a:lnSpc>
              <a:spcBef>
                <a:spcPct val="0"/>
              </a:spcBef>
            </a:pPr>
            <a:r>
              <a:rPr lang="en-US" sz="2753" spc="-55" dirty="0">
                <a:solidFill>
                  <a:srgbClr val="051D40"/>
                </a:solidFill>
                <a:latin typeface="Poppins"/>
              </a:rPr>
              <a:t>By: </a:t>
            </a:r>
            <a:r>
              <a:rPr lang="en-US" sz="2753" spc="-55" dirty="0" err="1">
                <a:solidFill>
                  <a:srgbClr val="051D40"/>
                </a:solidFill>
                <a:latin typeface="Poppins"/>
              </a:rPr>
              <a:t>Dipali</a:t>
            </a:r>
            <a:r>
              <a:rPr lang="en-US" sz="2753" spc="-55" dirty="0">
                <a:solidFill>
                  <a:srgbClr val="051D40"/>
                </a:solidFill>
                <a:latin typeface="Poppins"/>
              </a:rPr>
              <a:t>, </a:t>
            </a:r>
            <a:r>
              <a:rPr lang="en-US" sz="2753" spc="-55" dirty="0" err="1">
                <a:solidFill>
                  <a:srgbClr val="051D40"/>
                </a:solidFill>
                <a:latin typeface="Poppins"/>
              </a:rPr>
              <a:t>Rabiat</a:t>
            </a:r>
            <a:r>
              <a:rPr lang="en-US" sz="2753" spc="-55" dirty="0">
                <a:solidFill>
                  <a:srgbClr val="051D40"/>
                </a:solidFill>
                <a:latin typeface="Poppins"/>
              </a:rPr>
              <a:t>, Niharika, Dominik. 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996701" y="2993469"/>
            <a:ext cx="9146584" cy="5246370"/>
            <a:chOff x="0" y="0"/>
            <a:chExt cx="7981950" cy="4578350"/>
          </a:xfrm>
        </p:grpSpPr>
        <p:sp>
          <p:nvSpPr>
            <p:cNvPr id="20" name="Freeform 2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t="-3261" b="-3261"/>
              </a:stretch>
            </a:blipFill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4BC0AF-B0FF-543C-8A88-17C4F09CF011}"/>
              </a:ext>
            </a:extLst>
          </p:cNvPr>
          <p:cNvGrpSpPr/>
          <p:nvPr/>
        </p:nvGrpSpPr>
        <p:grpSpPr>
          <a:xfrm>
            <a:off x="1142420" y="857669"/>
            <a:ext cx="3309031" cy="1159113"/>
            <a:chOff x="1142420" y="857669"/>
            <a:chExt cx="3309031" cy="1159113"/>
          </a:xfrm>
        </p:grpSpPr>
        <p:sp>
          <p:nvSpPr>
            <p:cNvPr id="17" name="TextBox 17"/>
            <p:cNvSpPr txBox="1"/>
            <p:nvPr/>
          </p:nvSpPr>
          <p:spPr>
            <a:xfrm>
              <a:off x="2470251" y="1109418"/>
              <a:ext cx="1981200" cy="9073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21"/>
                </a:lnSpc>
                <a:spcBef>
                  <a:spcPct val="0"/>
                </a:spcBef>
              </a:pPr>
              <a:r>
                <a:rPr lang="en-US" sz="2586" spc="-51" dirty="0">
                  <a:solidFill>
                    <a:srgbClr val="5B98BA"/>
                  </a:solidFill>
                  <a:latin typeface="Poppins Bold"/>
                </a:rPr>
                <a:t>Nano-optic wizard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F1784E0-4BCD-EA8E-E99D-ACC47BA1AC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20" y="857669"/>
              <a:ext cx="1327831" cy="875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6" descr="Queb Podcast #45 neue fische: Bootcamps vs Fachkräftemangel">
            <a:extLst>
              <a:ext uri="{FF2B5EF4-FFF2-40B4-BE49-F238E27FC236}">
                <a16:creationId xmlns:a16="http://schemas.microsoft.com/office/drawing/2014/main" id="{71A47180-A415-D969-81C3-8418D22AB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301" y="1172999"/>
            <a:ext cx="3074603" cy="7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711F6BE-7455-FC84-6BD8-FBEBAE79695A}"/>
              </a:ext>
            </a:extLst>
          </p:cNvPr>
          <p:cNvSpPr txBox="1"/>
          <p:nvPr/>
        </p:nvSpPr>
        <p:spPr>
          <a:xfrm>
            <a:off x="4430186" y="9334655"/>
            <a:ext cx="2451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b="1" dirty="0"/>
              <a:t>Date: 20/06/2024</a:t>
            </a:r>
          </a:p>
        </p:txBody>
      </p:sp>
      <p:sp>
        <p:nvSpPr>
          <p:cNvPr id="2" name="Freeform 15">
            <a:extLst>
              <a:ext uri="{FF2B5EF4-FFF2-40B4-BE49-F238E27FC236}">
                <a16:creationId xmlns:a16="http://schemas.microsoft.com/office/drawing/2014/main" id="{19D92158-9F1B-AFA5-B8B0-54F1D5F73399}"/>
              </a:ext>
            </a:extLst>
          </p:cNvPr>
          <p:cNvSpPr/>
          <p:nvPr/>
        </p:nvSpPr>
        <p:spPr>
          <a:xfrm>
            <a:off x="1391332" y="9857449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6567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19859D6D-9689-1E36-B5EC-F489EE62C59E}"/>
              </a:ext>
            </a:extLst>
          </p:cNvPr>
          <p:cNvGrpSpPr/>
          <p:nvPr/>
        </p:nvGrpSpPr>
        <p:grpSpPr>
          <a:xfrm>
            <a:off x="6956590" y="7121582"/>
            <a:ext cx="8420996" cy="1424256"/>
            <a:chOff x="6987667" y="2396312"/>
            <a:chExt cx="8420996" cy="1424256"/>
          </a:xfrm>
        </p:grpSpPr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FDDF1C37-35CE-BB89-B5A8-497261DEBA0C}"/>
                </a:ext>
              </a:extLst>
            </p:cNvPr>
            <p:cNvSpPr/>
            <p:nvPr/>
          </p:nvSpPr>
          <p:spPr>
            <a:xfrm rot="16200000">
              <a:off x="7029552" y="2402740"/>
              <a:ext cx="1327630" cy="1411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3C2704B9-42B6-EF54-5A6F-E86E6116C597}"/>
                </a:ext>
              </a:extLst>
            </p:cNvPr>
            <p:cNvSpPr/>
            <p:nvPr/>
          </p:nvSpPr>
          <p:spPr>
            <a:xfrm>
              <a:off x="8288102" y="2396312"/>
              <a:ext cx="7120561" cy="14242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F853DA-8C3B-BC47-3143-786888B83EC1}"/>
              </a:ext>
            </a:extLst>
          </p:cNvPr>
          <p:cNvGrpSpPr/>
          <p:nvPr/>
        </p:nvGrpSpPr>
        <p:grpSpPr>
          <a:xfrm>
            <a:off x="7005252" y="4660695"/>
            <a:ext cx="8420996" cy="1424256"/>
            <a:chOff x="6987667" y="2396312"/>
            <a:chExt cx="8420996" cy="1424256"/>
          </a:xfrm>
        </p:grpSpPr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3094144B-8BB3-E38F-391A-884628186445}"/>
                </a:ext>
              </a:extLst>
            </p:cNvPr>
            <p:cNvSpPr/>
            <p:nvPr/>
          </p:nvSpPr>
          <p:spPr>
            <a:xfrm rot="16200000">
              <a:off x="7029552" y="2402740"/>
              <a:ext cx="1327630" cy="1411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EFFADFED-9675-BD7F-C640-B87C8ECABC20}"/>
                </a:ext>
              </a:extLst>
            </p:cNvPr>
            <p:cNvSpPr/>
            <p:nvPr/>
          </p:nvSpPr>
          <p:spPr>
            <a:xfrm>
              <a:off x="8288102" y="2396312"/>
              <a:ext cx="7120561" cy="14242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7EF733-EFAC-C999-FA99-CEF62A9C1DAA}"/>
              </a:ext>
            </a:extLst>
          </p:cNvPr>
          <p:cNvGrpSpPr/>
          <p:nvPr/>
        </p:nvGrpSpPr>
        <p:grpSpPr>
          <a:xfrm>
            <a:off x="6987667" y="2396312"/>
            <a:ext cx="8420996" cy="1424256"/>
            <a:chOff x="6987667" y="2396312"/>
            <a:chExt cx="8420996" cy="1424256"/>
          </a:xfrm>
        </p:grpSpPr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2CE7648D-FC9C-949F-0A30-731C75DDD6AA}"/>
                </a:ext>
              </a:extLst>
            </p:cNvPr>
            <p:cNvSpPr/>
            <p:nvPr/>
          </p:nvSpPr>
          <p:spPr>
            <a:xfrm rot="16200000">
              <a:off x="7029552" y="2402740"/>
              <a:ext cx="1327630" cy="1411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E451A260-DA0F-1EAA-3122-EF67F081B80C}"/>
                </a:ext>
              </a:extLst>
            </p:cNvPr>
            <p:cNvSpPr/>
            <p:nvPr/>
          </p:nvSpPr>
          <p:spPr>
            <a:xfrm>
              <a:off x="8288102" y="2396312"/>
              <a:ext cx="7120561" cy="14242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8686797" y="-1998117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975524" y="-1286611"/>
            <a:ext cx="12322310" cy="1378954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1290" y="2755346"/>
            <a:ext cx="4995014" cy="858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6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Our Strategy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4646BC-7716-2BF4-AE05-9BD996269768}"/>
              </a:ext>
            </a:extLst>
          </p:cNvPr>
          <p:cNvGrpSpPr/>
          <p:nvPr/>
        </p:nvGrpSpPr>
        <p:grpSpPr>
          <a:xfrm>
            <a:off x="6390383" y="2385367"/>
            <a:ext cx="1424256" cy="1424256"/>
            <a:chOff x="8618101" y="1767991"/>
            <a:chExt cx="1424256" cy="1424256"/>
          </a:xfrm>
        </p:grpSpPr>
        <p:sp>
          <p:nvSpPr>
            <p:cNvPr id="10" name="Freeform 10"/>
            <p:cNvSpPr/>
            <p:nvPr/>
          </p:nvSpPr>
          <p:spPr>
            <a:xfrm>
              <a:off x="8618101" y="1767991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8763159" y="2041203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044AE9-97B5-5A9C-199C-A4101106424F}"/>
              </a:ext>
            </a:extLst>
          </p:cNvPr>
          <p:cNvGrpSpPr/>
          <p:nvPr/>
        </p:nvGrpSpPr>
        <p:grpSpPr>
          <a:xfrm>
            <a:off x="6743577" y="4686396"/>
            <a:ext cx="1424256" cy="1424256"/>
            <a:chOff x="9144000" y="3541391"/>
            <a:chExt cx="1424256" cy="1424256"/>
          </a:xfrm>
        </p:grpSpPr>
        <p:sp>
          <p:nvSpPr>
            <p:cNvPr id="13" name="Freeform 13"/>
            <p:cNvSpPr/>
            <p:nvPr/>
          </p:nvSpPr>
          <p:spPr>
            <a:xfrm>
              <a:off x="9144000" y="3541391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9289058" y="3814603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41325F-4754-0655-77F0-999E60775EF4}"/>
              </a:ext>
            </a:extLst>
          </p:cNvPr>
          <p:cNvGrpSpPr/>
          <p:nvPr/>
        </p:nvGrpSpPr>
        <p:grpSpPr>
          <a:xfrm>
            <a:off x="6453943" y="7101067"/>
            <a:ext cx="1424256" cy="1424256"/>
            <a:chOff x="9144000" y="5318072"/>
            <a:chExt cx="1424256" cy="1424256"/>
          </a:xfrm>
        </p:grpSpPr>
        <p:sp>
          <p:nvSpPr>
            <p:cNvPr id="16" name="Freeform 16"/>
            <p:cNvSpPr/>
            <p:nvPr/>
          </p:nvSpPr>
          <p:spPr>
            <a:xfrm>
              <a:off x="9144000" y="5318072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9289058" y="5591284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03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923299" y="2921637"/>
            <a:ext cx="373607" cy="3736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293832" y="5186020"/>
            <a:ext cx="373607" cy="37360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000085" y="7474613"/>
            <a:ext cx="373607" cy="373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E3685EF-740A-C0CD-47BA-07274140C017}"/>
              </a:ext>
            </a:extLst>
          </p:cNvPr>
          <p:cNvSpPr txBox="1"/>
          <p:nvPr/>
        </p:nvSpPr>
        <p:spPr>
          <a:xfrm>
            <a:off x="1764827" y="4014015"/>
            <a:ext cx="3825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dirty="0">
                <a:solidFill>
                  <a:schemeClr val="bg1"/>
                </a:solidFill>
              </a:rPr>
              <a:t>CNN Model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0444252-F5E9-FAA9-D088-5E6E71A3C1CA}"/>
              </a:ext>
            </a:extLst>
          </p:cNvPr>
          <p:cNvSpPr/>
          <p:nvPr/>
        </p:nvSpPr>
        <p:spPr>
          <a:xfrm>
            <a:off x="754669" y="4195827"/>
            <a:ext cx="633864" cy="42816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5E44A2-6953-61BF-3CBB-AF2FEC5538C9}"/>
              </a:ext>
            </a:extLst>
          </p:cNvPr>
          <p:cNvSpPr txBox="1"/>
          <p:nvPr/>
        </p:nvSpPr>
        <p:spPr>
          <a:xfrm>
            <a:off x="1764827" y="5186020"/>
            <a:ext cx="42774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dirty="0">
                <a:solidFill>
                  <a:schemeClr val="accent1"/>
                </a:solidFill>
              </a:rPr>
              <a:t>Logistic Regression Model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32FA16-4382-1E65-D5FE-4C271F071643}"/>
              </a:ext>
            </a:extLst>
          </p:cNvPr>
          <p:cNvSpPr txBox="1"/>
          <p:nvPr/>
        </p:nvSpPr>
        <p:spPr>
          <a:xfrm>
            <a:off x="9144000" y="2767007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chemeClr val="bg1"/>
                </a:solidFill>
              </a:rPr>
              <a:t>Yolo Object Detection model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B66DEA-7746-CEE9-2C6E-B83019254AD9}"/>
              </a:ext>
            </a:extLst>
          </p:cNvPr>
          <p:cNvSpPr txBox="1"/>
          <p:nvPr/>
        </p:nvSpPr>
        <p:spPr>
          <a:xfrm>
            <a:off x="9087367" y="4905512"/>
            <a:ext cx="563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chemeClr val="bg1"/>
                </a:solidFill>
              </a:rPr>
              <a:t>Detectron image segmentation model</a:t>
            </a:r>
          </a:p>
        </p:txBody>
      </p:sp>
      <p:grpSp>
        <p:nvGrpSpPr>
          <p:cNvPr id="47" name="Group 7">
            <a:extLst>
              <a:ext uri="{FF2B5EF4-FFF2-40B4-BE49-F238E27FC236}">
                <a16:creationId xmlns:a16="http://schemas.microsoft.com/office/drawing/2014/main" id="{30571035-B560-F8B5-3692-11CAE5815722}"/>
              </a:ext>
            </a:extLst>
          </p:cNvPr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7CAB65C8-7349-86FD-80F0-5D7C3B53044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9" name="TextBox 9">
              <a:extLst>
                <a:ext uri="{FF2B5EF4-FFF2-40B4-BE49-F238E27FC236}">
                  <a16:creationId xmlns:a16="http://schemas.microsoft.com/office/drawing/2014/main" id="{E906D481-F9E6-7459-C3BF-467BD3E72B8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Freeform 15">
            <a:extLst>
              <a:ext uri="{FF2B5EF4-FFF2-40B4-BE49-F238E27FC236}">
                <a16:creationId xmlns:a16="http://schemas.microsoft.com/office/drawing/2014/main" id="{21764DA2-A23B-5381-FA8E-E9B44E460EB5}"/>
              </a:ext>
            </a:extLst>
          </p:cNvPr>
          <p:cNvSpPr/>
          <p:nvPr/>
        </p:nvSpPr>
        <p:spPr>
          <a:xfrm>
            <a:off x="6147300" y="9155313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6567"/>
            </a:stretch>
          </a:blipFill>
        </p:spPr>
      </p:sp>
    </p:spTree>
    <p:extLst>
      <p:ext uri="{BB962C8B-B14F-4D97-AF65-F5344CB8AC3E}">
        <p14:creationId xmlns:p14="http://schemas.microsoft.com/office/powerpoint/2010/main" val="1608884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19859D6D-9689-1E36-B5EC-F489EE62C59E}"/>
              </a:ext>
            </a:extLst>
          </p:cNvPr>
          <p:cNvGrpSpPr/>
          <p:nvPr/>
        </p:nvGrpSpPr>
        <p:grpSpPr>
          <a:xfrm>
            <a:off x="6956590" y="7121582"/>
            <a:ext cx="8420996" cy="1424256"/>
            <a:chOff x="6987667" y="2396312"/>
            <a:chExt cx="8420996" cy="1424256"/>
          </a:xfrm>
        </p:grpSpPr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FDDF1C37-35CE-BB89-B5A8-497261DEBA0C}"/>
                </a:ext>
              </a:extLst>
            </p:cNvPr>
            <p:cNvSpPr/>
            <p:nvPr/>
          </p:nvSpPr>
          <p:spPr>
            <a:xfrm rot="16200000">
              <a:off x="7029552" y="2402740"/>
              <a:ext cx="1327630" cy="1411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3C2704B9-42B6-EF54-5A6F-E86E6116C597}"/>
                </a:ext>
              </a:extLst>
            </p:cNvPr>
            <p:cNvSpPr/>
            <p:nvPr/>
          </p:nvSpPr>
          <p:spPr>
            <a:xfrm>
              <a:off x="8288102" y="2396312"/>
              <a:ext cx="7120561" cy="14242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F853DA-8C3B-BC47-3143-786888B83EC1}"/>
              </a:ext>
            </a:extLst>
          </p:cNvPr>
          <p:cNvGrpSpPr/>
          <p:nvPr/>
        </p:nvGrpSpPr>
        <p:grpSpPr>
          <a:xfrm>
            <a:off x="7005252" y="4660695"/>
            <a:ext cx="8420996" cy="1424256"/>
            <a:chOff x="6987667" y="2396312"/>
            <a:chExt cx="8420996" cy="1424256"/>
          </a:xfrm>
        </p:grpSpPr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3094144B-8BB3-E38F-391A-884628186445}"/>
                </a:ext>
              </a:extLst>
            </p:cNvPr>
            <p:cNvSpPr/>
            <p:nvPr/>
          </p:nvSpPr>
          <p:spPr>
            <a:xfrm rot="16200000">
              <a:off x="7029552" y="2402740"/>
              <a:ext cx="1327630" cy="1411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EFFADFED-9675-BD7F-C640-B87C8ECABC20}"/>
                </a:ext>
              </a:extLst>
            </p:cNvPr>
            <p:cNvSpPr/>
            <p:nvPr/>
          </p:nvSpPr>
          <p:spPr>
            <a:xfrm>
              <a:off x="8288102" y="2396312"/>
              <a:ext cx="7120561" cy="14242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7EF733-EFAC-C999-FA99-CEF62A9C1DAA}"/>
              </a:ext>
            </a:extLst>
          </p:cNvPr>
          <p:cNvGrpSpPr/>
          <p:nvPr/>
        </p:nvGrpSpPr>
        <p:grpSpPr>
          <a:xfrm>
            <a:off x="6987667" y="2396312"/>
            <a:ext cx="8420996" cy="1424256"/>
            <a:chOff x="6987667" y="2396312"/>
            <a:chExt cx="8420996" cy="1424256"/>
          </a:xfrm>
        </p:grpSpPr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2CE7648D-FC9C-949F-0A30-731C75DDD6AA}"/>
                </a:ext>
              </a:extLst>
            </p:cNvPr>
            <p:cNvSpPr/>
            <p:nvPr/>
          </p:nvSpPr>
          <p:spPr>
            <a:xfrm rot="16200000">
              <a:off x="7029552" y="2402740"/>
              <a:ext cx="1327630" cy="1411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E451A260-DA0F-1EAA-3122-EF67F081B80C}"/>
                </a:ext>
              </a:extLst>
            </p:cNvPr>
            <p:cNvSpPr/>
            <p:nvPr/>
          </p:nvSpPr>
          <p:spPr>
            <a:xfrm>
              <a:off x="8288102" y="2396312"/>
              <a:ext cx="7120561" cy="14242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8686797" y="-1998117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975524" y="-1286611"/>
            <a:ext cx="12322310" cy="1378954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1290" y="2755346"/>
            <a:ext cx="4995014" cy="858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6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Our Strategy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4646BC-7716-2BF4-AE05-9BD996269768}"/>
              </a:ext>
            </a:extLst>
          </p:cNvPr>
          <p:cNvGrpSpPr/>
          <p:nvPr/>
        </p:nvGrpSpPr>
        <p:grpSpPr>
          <a:xfrm>
            <a:off x="6390383" y="2385367"/>
            <a:ext cx="1424256" cy="1424256"/>
            <a:chOff x="8618101" y="1767991"/>
            <a:chExt cx="1424256" cy="1424256"/>
          </a:xfrm>
        </p:grpSpPr>
        <p:sp>
          <p:nvSpPr>
            <p:cNvPr id="10" name="Freeform 10"/>
            <p:cNvSpPr/>
            <p:nvPr/>
          </p:nvSpPr>
          <p:spPr>
            <a:xfrm>
              <a:off x="8618101" y="1767991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8763159" y="2041203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044AE9-97B5-5A9C-199C-A4101106424F}"/>
              </a:ext>
            </a:extLst>
          </p:cNvPr>
          <p:cNvGrpSpPr/>
          <p:nvPr/>
        </p:nvGrpSpPr>
        <p:grpSpPr>
          <a:xfrm>
            <a:off x="6743577" y="4686396"/>
            <a:ext cx="1424256" cy="1424256"/>
            <a:chOff x="9144000" y="3541391"/>
            <a:chExt cx="1424256" cy="1424256"/>
          </a:xfrm>
        </p:grpSpPr>
        <p:sp>
          <p:nvSpPr>
            <p:cNvPr id="13" name="Freeform 13"/>
            <p:cNvSpPr/>
            <p:nvPr/>
          </p:nvSpPr>
          <p:spPr>
            <a:xfrm>
              <a:off x="9144000" y="3541391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9289058" y="3814603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41325F-4754-0655-77F0-999E60775EF4}"/>
              </a:ext>
            </a:extLst>
          </p:cNvPr>
          <p:cNvGrpSpPr/>
          <p:nvPr/>
        </p:nvGrpSpPr>
        <p:grpSpPr>
          <a:xfrm>
            <a:off x="6453943" y="7101067"/>
            <a:ext cx="1424256" cy="1424256"/>
            <a:chOff x="9144000" y="5318072"/>
            <a:chExt cx="1424256" cy="1424256"/>
          </a:xfrm>
        </p:grpSpPr>
        <p:sp>
          <p:nvSpPr>
            <p:cNvPr id="16" name="Freeform 16"/>
            <p:cNvSpPr/>
            <p:nvPr/>
          </p:nvSpPr>
          <p:spPr>
            <a:xfrm>
              <a:off x="9144000" y="5318072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9289058" y="5591284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03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923299" y="2921637"/>
            <a:ext cx="373607" cy="3736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293832" y="5186020"/>
            <a:ext cx="373607" cy="37360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000085" y="7474613"/>
            <a:ext cx="373607" cy="373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E3685EF-740A-C0CD-47BA-07274140C017}"/>
              </a:ext>
            </a:extLst>
          </p:cNvPr>
          <p:cNvSpPr txBox="1"/>
          <p:nvPr/>
        </p:nvSpPr>
        <p:spPr>
          <a:xfrm>
            <a:off x="1764827" y="4014015"/>
            <a:ext cx="3825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dirty="0">
                <a:solidFill>
                  <a:schemeClr val="accent1"/>
                </a:solidFill>
              </a:rPr>
              <a:t>CNN Model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0444252-F5E9-FAA9-D088-5E6E71A3C1CA}"/>
              </a:ext>
            </a:extLst>
          </p:cNvPr>
          <p:cNvSpPr/>
          <p:nvPr/>
        </p:nvSpPr>
        <p:spPr>
          <a:xfrm>
            <a:off x="963161" y="5633655"/>
            <a:ext cx="633864" cy="42816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5E44A2-6953-61BF-3CBB-AF2FEC5538C9}"/>
              </a:ext>
            </a:extLst>
          </p:cNvPr>
          <p:cNvSpPr txBox="1"/>
          <p:nvPr/>
        </p:nvSpPr>
        <p:spPr>
          <a:xfrm>
            <a:off x="1764827" y="5186020"/>
            <a:ext cx="42774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dirty="0">
                <a:solidFill>
                  <a:schemeClr val="bg1"/>
                </a:solidFill>
              </a:rPr>
              <a:t>Logistic Regression Model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32FA16-4382-1E65-D5FE-4C271F071643}"/>
              </a:ext>
            </a:extLst>
          </p:cNvPr>
          <p:cNvSpPr txBox="1"/>
          <p:nvPr/>
        </p:nvSpPr>
        <p:spPr>
          <a:xfrm>
            <a:off x="9144000" y="2767007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Yolo Object Detection model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B66DEA-7746-CEE9-2C6E-B83019254AD9}"/>
              </a:ext>
            </a:extLst>
          </p:cNvPr>
          <p:cNvSpPr txBox="1"/>
          <p:nvPr/>
        </p:nvSpPr>
        <p:spPr>
          <a:xfrm>
            <a:off x="9087367" y="4905512"/>
            <a:ext cx="563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Detectron image segmentation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EDBAAA-88DA-09C7-A6C1-8DFBA4592F42}"/>
              </a:ext>
            </a:extLst>
          </p:cNvPr>
          <p:cNvSpPr txBox="1"/>
          <p:nvPr/>
        </p:nvSpPr>
        <p:spPr>
          <a:xfrm>
            <a:off x="9176511" y="7374279"/>
            <a:ext cx="53437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chemeClr val="bg1"/>
                </a:solidFill>
              </a:rPr>
              <a:t>Sub-Imaging Linear Regression Model</a:t>
            </a:r>
          </a:p>
        </p:txBody>
      </p:sp>
      <p:grpSp>
        <p:nvGrpSpPr>
          <p:cNvPr id="19" name="Group 7">
            <a:extLst>
              <a:ext uri="{FF2B5EF4-FFF2-40B4-BE49-F238E27FC236}">
                <a16:creationId xmlns:a16="http://schemas.microsoft.com/office/drawing/2014/main" id="{4A299131-A29B-77B4-CE60-5F88E34D9211}"/>
              </a:ext>
            </a:extLst>
          </p:cNvPr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7593522A-6068-96B0-0A5A-882EE02489A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AE7E4E42-B56F-C18E-A404-6ADC3C272CD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15">
            <a:extLst>
              <a:ext uri="{FF2B5EF4-FFF2-40B4-BE49-F238E27FC236}">
                <a16:creationId xmlns:a16="http://schemas.microsoft.com/office/drawing/2014/main" id="{BF800B63-7571-1028-DD91-2D8344054F89}"/>
              </a:ext>
            </a:extLst>
          </p:cNvPr>
          <p:cNvSpPr/>
          <p:nvPr/>
        </p:nvSpPr>
        <p:spPr>
          <a:xfrm>
            <a:off x="6147300" y="9155313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6567"/>
            </a:stretch>
          </a:blipFill>
        </p:spPr>
      </p:sp>
    </p:spTree>
    <p:extLst>
      <p:ext uri="{BB962C8B-B14F-4D97-AF65-F5344CB8AC3E}">
        <p14:creationId xmlns:p14="http://schemas.microsoft.com/office/powerpoint/2010/main" val="365472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" name="Group 3">
            <a:extLst>
              <a:ext uri="{FF2B5EF4-FFF2-40B4-BE49-F238E27FC236}">
                <a16:creationId xmlns:a16="http://schemas.microsoft.com/office/drawing/2014/main" id="{FEF21D95-E43A-1F39-626A-9684145EB36A}"/>
              </a:ext>
            </a:extLst>
          </p:cNvPr>
          <p:cNvGrpSpPr/>
          <p:nvPr/>
        </p:nvGrpSpPr>
        <p:grpSpPr>
          <a:xfrm>
            <a:off x="-94109" y="9413011"/>
            <a:ext cx="18476217" cy="1028700"/>
            <a:chOff x="0" y="0"/>
            <a:chExt cx="4866164" cy="270933"/>
          </a:xfrm>
        </p:grpSpPr>
        <p:sp>
          <p:nvSpPr>
            <p:cNvPr id="3073" name="Freeform 4">
              <a:extLst>
                <a:ext uri="{FF2B5EF4-FFF2-40B4-BE49-F238E27FC236}">
                  <a16:creationId xmlns:a16="http://schemas.microsoft.com/office/drawing/2014/main" id="{9047BC26-845F-7392-B342-A0D759A135E0}"/>
                </a:ext>
              </a:extLst>
            </p:cNvPr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3075" name="TextBox 5">
              <a:extLst>
                <a:ext uri="{FF2B5EF4-FFF2-40B4-BE49-F238E27FC236}">
                  <a16:creationId xmlns:a16="http://schemas.microsoft.com/office/drawing/2014/main" id="{7F70B38C-0EB7-CE11-161C-C179291B31CB}"/>
                </a:ext>
              </a:extLst>
            </p:cNvPr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85800" y="8793781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835"/>
            </a:stretch>
          </a:blipFill>
        </p:spPr>
        <p:txBody>
          <a:bodyPr/>
          <a:lstStyle/>
          <a:p>
            <a:endParaRPr lang="en-DE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72544" y="2353299"/>
            <a:ext cx="4203375" cy="608692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Freeform 12"/>
          <p:cNvSpPr/>
          <p:nvPr/>
        </p:nvSpPr>
        <p:spPr>
          <a:xfrm>
            <a:off x="6261330" y="883042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835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367119" y="8851777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835"/>
            </a:stretch>
          </a:blipFill>
        </p:spPr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2E9ED6-9C38-53B2-D6AC-61027F76506C}"/>
              </a:ext>
            </a:extLst>
          </p:cNvPr>
          <p:cNvGrpSpPr/>
          <p:nvPr/>
        </p:nvGrpSpPr>
        <p:grpSpPr>
          <a:xfrm>
            <a:off x="533400" y="2525328"/>
            <a:ext cx="10191349" cy="6268453"/>
            <a:chOff x="652191" y="2992777"/>
            <a:chExt cx="10191349" cy="6268453"/>
          </a:xfrm>
        </p:grpSpPr>
        <p:grpSp>
          <p:nvGrpSpPr>
            <p:cNvPr id="40" name="Group 16">
              <a:extLst>
                <a:ext uri="{FF2B5EF4-FFF2-40B4-BE49-F238E27FC236}">
                  <a16:creationId xmlns:a16="http://schemas.microsoft.com/office/drawing/2014/main" id="{A532073A-951D-85CD-C520-8E7B5A39BF3C}"/>
                </a:ext>
              </a:extLst>
            </p:cNvPr>
            <p:cNvGrpSpPr/>
            <p:nvPr/>
          </p:nvGrpSpPr>
          <p:grpSpPr>
            <a:xfrm>
              <a:off x="652191" y="8832239"/>
              <a:ext cx="10185487" cy="428991"/>
              <a:chOff x="0" y="0"/>
              <a:chExt cx="2106826" cy="120127"/>
            </a:xfrm>
          </p:grpSpPr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B1610ABE-714C-63A5-3475-067F479421BD}"/>
                  </a:ext>
                </a:extLst>
              </p:cNvPr>
              <p:cNvSpPr/>
              <p:nvPr/>
            </p:nvSpPr>
            <p:spPr>
              <a:xfrm>
                <a:off x="0" y="0"/>
                <a:ext cx="2106826" cy="120127"/>
              </a:xfrm>
              <a:custGeom>
                <a:avLst/>
                <a:gdLst/>
                <a:ahLst/>
                <a:cxnLst/>
                <a:rect l="l" t="t" r="r" b="b"/>
                <a:pathLst>
                  <a:path w="2106826" h="120127">
                    <a:moveTo>
                      <a:pt x="0" y="0"/>
                    </a:moveTo>
                    <a:lnTo>
                      <a:pt x="2106826" y="0"/>
                    </a:lnTo>
                    <a:lnTo>
                      <a:pt x="2106826" y="120127"/>
                    </a:lnTo>
                    <a:lnTo>
                      <a:pt x="0" y="120127"/>
                    </a:lnTo>
                    <a:close/>
                  </a:path>
                </a:pathLst>
              </a:custGeom>
              <a:solidFill>
                <a:srgbClr val="145DA0">
                  <a:alpha val="48627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4" name="TextBox 18">
                <a:extLst>
                  <a:ext uri="{FF2B5EF4-FFF2-40B4-BE49-F238E27FC236}">
                    <a16:creationId xmlns:a16="http://schemas.microsoft.com/office/drawing/2014/main" id="{69A0C409-EB27-BBDC-022E-4633A99A68E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106826" cy="1582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76D1010F-0836-479F-F0E7-8D12C0869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053" y="2992777"/>
              <a:ext cx="5099669" cy="5799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>
              <a:extLst>
                <a:ext uri="{FF2B5EF4-FFF2-40B4-BE49-F238E27FC236}">
                  <a16:creationId xmlns:a16="http://schemas.microsoft.com/office/drawing/2014/main" id="{4BD17511-6489-31D8-1945-715E605E6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391" y="3031802"/>
              <a:ext cx="5045149" cy="5760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9">
            <a:extLst>
              <a:ext uri="{FF2B5EF4-FFF2-40B4-BE49-F238E27FC236}">
                <a16:creationId xmlns:a16="http://schemas.microsoft.com/office/drawing/2014/main" id="{CB691049-082C-0465-3E20-BD60147A5D14}"/>
              </a:ext>
            </a:extLst>
          </p:cNvPr>
          <p:cNvSpPr txBox="1"/>
          <p:nvPr/>
        </p:nvSpPr>
        <p:spPr>
          <a:xfrm>
            <a:off x="3581400" y="865564"/>
            <a:ext cx="8955314" cy="982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 dirty="0">
                <a:solidFill>
                  <a:schemeClr val="tx2">
                    <a:lumMod val="75000"/>
                  </a:schemeClr>
                </a:solidFill>
                <a:latin typeface="Open Sans Extra Bold"/>
              </a:rPr>
              <a:t>Results and Discussion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8CEFE8-FCDA-0405-3F41-987EC44C2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0639" y="2582204"/>
            <a:ext cx="6547338" cy="621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958C0F8-BD44-18FE-EA40-C06A206B9AAF}"/>
              </a:ext>
            </a:extLst>
          </p:cNvPr>
          <p:cNvCxnSpPr>
            <a:cxnSpLocks/>
          </p:cNvCxnSpPr>
          <p:nvPr/>
        </p:nvCxnSpPr>
        <p:spPr>
          <a:xfrm>
            <a:off x="10972800" y="2525328"/>
            <a:ext cx="0" cy="6268453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D993AA5-75EA-D093-3700-B5EA8906EB29}"/>
              </a:ext>
            </a:extLst>
          </p:cNvPr>
          <p:cNvGrpSpPr/>
          <p:nvPr/>
        </p:nvGrpSpPr>
        <p:grpSpPr>
          <a:xfrm>
            <a:off x="0" y="14654"/>
            <a:ext cx="3309031" cy="1159113"/>
            <a:chOff x="1142420" y="857669"/>
            <a:chExt cx="3309031" cy="1159113"/>
          </a:xfrm>
        </p:grpSpPr>
        <p:sp>
          <p:nvSpPr>
            <p:cNvPr id="62" name="TextBox 17">
              <a:extLst>
                <a:ext uri="{FF2B5EF4-FFF2-40B4-BE49-F238E27FC236}">
                  <a16:creationId xmlns:a16="http://schemas.microsoft.com/office/drawing/2014/main" id="{B9FFCEB6-B08F-1488-2728-509A7696E256}"/>
                </a:ext>
              </a:extLst>
            </p:cNvPr>
            <p:cNvSpPr txBox="1"/>
            <p:nvPr/>
          </p:nvSpPr>
          <p:spPr>
            <a:xfrm>
              <a:off x="2470251" y="1109418"/>
              <a:ext cx="1981200" cy="9073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21"/>
                </a:lnSpc>
                <a:spcBef>
                  <a:spcPct val="0"/>
                </a:spcBef>
              </a:pPr>
              <a:r>
                <a:rPr lang="en-US" sz="2586" spc="-51" dirty="0">
                  <a:solidFill>
                    <a:schemeClr val="tx1"/>
                  </a:solidFill>
                  <a:latin typeface="Poppins Bold"/>
                </a:rPr>
                <a:t>Nano-optic wizard</a:t>
              </a:r>
            </a:p>
          </p:txBody>
        </p:sp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16E329B3-82C3-70EA-72C3-1A15D05D4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20" y="857669"/>
              <a:ext cx="1327831" cy="875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061527" y="2552700"/>
            <a:ext cx="12164941" cy="4412223"/>
            <a:chOff x="0" y="0"/>
            <a:chExt cx="3203935" cy="1162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32774" y="2957904"/>
            <a:ext cx="11622449" cy="2113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560"/>
              </a:lnSpc>
              <a:spcBef>
                <a:spcPct val="0"/>
              </a:spcBef>
            </a:pPr>
            <a:r>
              <a:rPr lang="en-US" sz="96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Meet Our App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36261" y="5807465"/>
            <a:ext cx="921547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52"/>
              </a:lnSpc>
              <a:spcBef>
                <a:spcPct val="0"/>
              </a:spcBef>
            </a:pPr>
            <a:r>
              <a:rPr lang="en-US" sz="3600" u="none" strike="noStrike" spc="-42" dirty="0">
                <a:solidFill>
                  <a:srgbClr val="FFFFFF"/>
                </a:solidFill>
              </a:rPr>
              <a:t>LINK</a:t>
            </a:r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6ACE2922-DA40-A94C-6E58-B694CC947D13}"/>
              </a:ext>
            </a:extLst>
          </p:cNvPr>
          <p:cNvSpPr/>
          <p:nvPr/>
        </p:nvSpPr>
        <p:spPr>
          <a:xfrm>
            <a:off x="3442916" y="4982071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6567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31304" y="9458398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6567"/>
            </a:stretch>
          </a:blipFill>
        </p:spPr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A78AEC-A061-643F-34D3-F16DEEAC0615}"/>
              </a:ext>
            </a:extLst>
          </p:cNvPr>
          <p:cNvGrpSpPr/>
          <p:nvPr/>
        </p:nvGrpSpPr>
        <p:grpSpPr>
          <a:xfrm>
            <a:off x="0" y="14654"/>
            <a:ext cx="3309031" cy="1159113"/>
            <a:chOff x="1142420" y="857669"/>
            <a:chExt cx="3309031" cy="1159113"/>
          </a:xfrm>
        </p:grpSpPr>
        <p:sp>
          <p:nvSpPr>
            <p:cNvPr id="35" name="TextBox 17">
              <a:extLst>
                <a:ext uri="{FF2B5EF4-FFF2-40B4-BE49-F238E27FC236}">
                  <a16:creationId xmlns:a16="http://schemas.microsoft.com/office/drawing/2014/main" id="{8A4D0F67-49AB-B952-8D82-6CB6B5CCC102}"/>
                </a:ext>
              </a:extLst>
            </p:cNvPr>
            <p:cNvSpPr txBox="1"/>
            <p:nvPr/>
          </p:nvSpPr>
          <p:spPr>
            <a:xfrm>
              <a:off x="2470251" y="1109418"/>
              <a:ext cx="1981200" cy="9073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21"/>
                </a:lnSpc>
                <a:spcBef>
                  <a:spcPct val="0"/>
                </a:spcBef>
              </a:pPr>
              <a:r>
                <a:rPr lang="en-US" sz="2586" spc="-51" dirty="0">
                  <a:solidFill>
                    <a:schemeClr val="tx1"/>
                  </a:solidFill>
                  <a:latin typeface="Poppins Bold"/>
                </a:rPr>
                <a:t>Nano-optic wizard</a:t>
              </a:r>
            </a:p>
          </p:txBody>
        </p:sp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0D8CA490-F6C3-2932-2583-DF351045F5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20" y="857669"/>
              <a:ext cx="1327831" cy="875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F1AB400-43EE-42F5-3CAD-160A2E2A148A}"/>
              </a:ext>
            </a:extLst>
          </p:cNvPr>
          <p:cNvCxnSpPr>
            <a:cxnSpLocks/>
          </p:cNvCxnSpPr>
          <p:nvPr/>
        </p:nvCxnSpPr>
        <p:spPr>
          <a:xfrm>
            <a:off x="13106400" y="4941753"/>
            <a:ext cx="0" cy="426486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16">
            <a:extLst>
              <a:ext uri="{FF2B5EF4-FFF2-40B4-BE49-F238E27FC236}">
                <a16:creationId xmlns:a16="http://schemas.microsoft.com/office/drawing/2014/main" id="{E3A31D36-1FDD-7876-59B1-B5F1792C3F8A}"/>
              </a:ext>
            </a:extLst>
          </p:cNvPr>
          <p:cNvSpPr txBox="1"/>
          <p:nvPr/>
        </p:nvSpPr>
        <p:spPr>
          <a:xfrm>
            <a:off x="8722393" y="5692020"/>
            <a:ext cx="2711551" cy="456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 b="1" dirty="0">
                <a:solidFill>
                  <a:schemeClr val="bg1"/>
                </a:solidFill>
              </a:rPr>
              <a:t>Data Preprocessing</a:t>
            </a:r>
          </a:p>
        </p:txBody>
      </p:sp>
      <p:grpSp>
        <p:nvGrpSpPr>
          <p:cNvPr id="5" name="Group 13">
            <a:extLst>
              <a:ext uri="{FF2B5EF4-FFF2-40B4-BE49-F238E27FC236}">
                <a16:creationId xmlns:a16="http://schemas.microsoft.com/office/drawing/2014/main" id="{9A19F2D2-6AE2-05A1-B4CF-87F1BE1369EE}"/>
              </a:ext>
            </a:extLst>
          </p:cNvPr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FCA7E356-BE02-9049-EC9F-09CD1925376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302FDD8A-99CC-5B63-6B79-EFE5BEF7CC4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9">
            <a:extLst>
              <a:ext uri="{FF2B5EF4-FFF2-40B4-BE49-F238E27FC236}">
                <a16:creationId xmlns:a16="http://schemas.microsoft.com/office/drawing/2014/main" id="{A03AB4E4-E4C1-03D0-A855-E00663396635}"/>
              </a:ext>
            </a:extLst>
          </p:cNvPr>
          <p:cNvSpPr txBox="1"/>
          <p:nvPr/>
        </p:nvSpPr>
        <p:spPr>
          <a:xfrm>
            <a:off x="2509392" y="1168927"/>
            <a:ext cx="8955314" cy="982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 dirty="0">
                <a:solidFill>
                  <a:schemeClr val="tx2">
                    <a:lumMod val="75000"/>
                  </a:schemeClr>
                </a:solidFill>
                <a:latin typeface="Open Sans Extra Bold"/>
              </a:rPr>
              <a:t>Outlook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31304" y="9458398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6567"/>
            </a:stretch>
          </a:blipFill>
        </p:spPr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A78AEC-A061-643F-34D3-F16DEEAC0615}"/>
              </a:ext>
            </a:extLst>
          </p:cNvPr>
          <p:cNvGrpSpPr/>
          <p:nvPr/>
        </p:nvGrpSpPr>
        <p:grpSpPr>
          <a:xfrm>
            <a:off x="0" y="14654"/>
            <a:ext cx="3309031" cy="1159113"/>
            <a:chOff x="1142420" y="857669"/>
            <a:chExt cx="3309031" cy="1159113"/>
          </a:xfrm>
        </p:grpSpPr>
        <p:sp>
          <p:nvSpPr>
            <p:cNvPr id="35" name="TextBox 17">
              <a:extLst>
                <a:ext uri="{FF2B5EF4-FFF2-40B4-BE49-F238E27FC236}">
                  <a16:creationId xmlns:a16="http://schemas.microsoft.com/office/drawing/2014/main" id="{8A4D0F67-49AB-B952-8D82-6CB6B5CCC102}"/>
                </a:ext>
              </a:extLst>
            </p:cNvPr>
            <p:cNvSpPr txBox="1"/>
            <p:nvPr/>
          </p:nvSpPr>
          <p:spPr>
            <a:xfrm>
              <a:off x="2470251" y="1109418"/>
              <a:ext cx="1981200" cy="9073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21"/>
                </a:lnSpc>
                <a:spcBef>
                  <a:spcPct val="0"/>
                </a:spcBef>
              </a:pPr>
              <a:r>
                <a:rPr lang="en-US" sz="2586" spc="-51" dirty="0">
                  <a:solidFill>
                    <a:schemeClr val="tx1"/>
                  </a:solidFill>
                  <a:latin typeface="Poppins Bold"/>
                </a:rPr>
                <a:t>Nano-optic wizard</a:t>
              </a:r>
            </a:p>
          </p:txBody>
        </p:sp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0D8CA490-F6C3-2932-2583-DF351045F5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20" y="857669"/>
              <a:ext cx="1327831" cy="875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F1AB400-43EE-42F5-3CAD-160A2E2A148A}"/>
              </a:ext>
            </a:extLst>
          </p:cNvPr>
          <p:cNvCxnSpPr>
            <a:cxnSpLocks/>
          </p:cNvCxnSpPr>
          <p:nvPr/>
        </p:nvCxnSpPr>
        <p:spPr>
          <a:xfrm>
            <a:off x="13106400" y="4941753"/>
            <a:ext cx="0" cy="426486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16">
            <a:extLst>
              <a:ext uri="{FF2B5EF4-FFF2-40B4-BE49-F238E27FC236}">
                <a16:creationId xmlns:a16="http://schemas.microsoft.com/office/drawing/2014/main" id="{E3A31D36-1FDD-7876-59B1-B5F1792C3F8A}"/>
              </a:ext>
            </a:extLst>
          </p:cNvPr>
          <p:cNvSpPr txBox="1"/>
          <p:nvPr/>
        </p:nvSpPr>
        <p:spPr>
          <a:xfrm>
            <a:off x="8722393" y="5692020"/>
            <a:ext cx="2711551" cy="456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 b="1" dirty="0">
                <a:solidFill>
                  <a:schemeClr val="bg1"/>
                </a:solidFill>
              </a:rPr>
              <a:t>Data Preprocessing</a:t>
            </a:r>
          </a:p>
        </p:txBody>
      </p:sp>
      <p:grpSp>
        <p:nvGrpSpPr>
          <p:cNvPr id="5" name="Group 13">
            <a:extLst>
              <a:ext uri="{FF2B5EF4-FFF2-40B4-BE49-F238E27FC236}">
                <a16:creationId xmlns:a16="http://schemas.microsoft.com/office/drawing/2014/main" id="{9A19F2D2-6AE2-05A1-B4CF-87F1BE1369EE}"/>
              </a:ext>
            </a:extLst>
          </p:cNvPr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FCA7E356-BE02-9049-EC9F-09CD1925376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302FDD8A-99CC-5B63-6B79-EFE5BEF7CC4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9">
            <a:extLst>
              <a:ext uri="{FF2B5EF4-FFF2-40B4-BE49-F238E27FC236}">
                <a16:creationId xmlns:a16="http://schemas.microsoft.com/office/drawing/2014/main" id="{A03AB4E4-E4C1-03D0-A855-E00663396635}"/>
              </a:ext>
            </a:extLst>
          </p:cNvPr>
          <p:cNvSpPr txBox="1"/>
          <p:nvPr/>
        </p:nvSpPr>
        <p:spPr>
          <a:xfrm>
            <a:off x="2509392" y="1168927"/>
            <a:ext cx="8955314" cy="982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 dirty="0">
                <a:solidFill>
                  <a:schemeClr val="tx2">
                    <a:lumMod val="75000"/>
                  </a:schemeClr>
                </a:solidFill>
                <a:latin typeface="Open Sans Extra Bold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90440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45880" y="1364292"/>
            <a:ext cx="8819592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 dirty="0">
                <a:solidFill>
                  <a:schemeClr val="tx2">
                    <a:lumMod val="75000"/>
                  </a:schemeClr>
                </a:solidFill>
                <a:latin typeface="Open Sans Extra Bold"/>
              </a:rPr>
              <a:t>THANK YOU!</a:t>
            </a:r>
          </a:p>
        </p:txBody>
      </p:sp>
      <p:sp>
        <p:nvSpPr>
          <p:cNvPr id="9" name="Freeform 9"/>
          <p:cNvSpPr/>
          <p:nvPr/>
        </p:nvSpPr>
        <p:spPr>
          <a:xfrm>
            <a:off x="12398912" y="967949"/>
            <a:ext cx="5889088" cy="8229600"/>
          </a:xfrm>
          <a:custGeom>
            <a:avLst/>
            <a:gdLst/>
            <a:ahLst/>
            <a:cxnLst/>
            <a:rect l="l" t="t" r="r" b="b"/>
            <a:pathLst>
              <a:path w="5889088" h="8229600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03" b="-3703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B9C9E9-6048-DDEE-FB37-1C8085E9B549}"/>
              </a:ext>
            </a:extLst>
          </p:cNvPr>
          <p:cNvGrpSpPr/>
          <p:nvPr/>
        </p:nvGrpSpPr>
        <p:grpSpPr>
          <a:xfrm>
            <a:off x="0" y="14654"/>
            <a:ext cx="3309031" cy="1159113"/>
            <a:chOff x="1142420" y="857669"/>
            <a:chExt cx="3309031" cy="1159113"/>
          </a:xfrm>
        </p:grpSpPr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22215C41-7611-DF0D-EF32-BFEA0181DE69}"/>
                </a:ext>
              </a:extLst>
            </p:cNvPr>
            <p:cNvSpPr txBox="1"/>
            <p:nvPr/>
          </p:nvSpPr>
          <p:spPr>
            <a:xfrm>
              <a:off x="2470251" y="1109418"/>
              <a:ext cx="1981200" cy="9073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21"/>
                </a:lnSpc>
                <a:spcBef>
                  <a:spcPct val="0"/>
                </a:spcBef>
              </a:pPr>
              <a:r>
                <a:rPr lang="en-US" sz="2586" spc="-51" dirty="0">
                  <a:solidFill>
                    <a:schemeClr val="tx1"/>
                  </a:solidFill>
                  <a:latin typeface="Poppins Bold"/>
                </a:rPr>
                <a:t>Nano-optic wizard</a:t>
              </a:r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08AD49B7-B38A-8933-F202-E6B0EC119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20" y="857669"/>
              <a:ext cx="1327831" cy="875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01E9D93-048C-B6CF-7E2D-55C09279B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1" y="3293774"/>
            <a:ext cx="6629400" cy="6629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1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B9C9E9-6048-DDEE-FB37-1C8085E9B549}"/>
              </a:ext>
            </a:extLst>
          </p:cNvPr>
          <p:cNvGrpSpPr/>
          <p:nvPr/>
        </p:nvGrpSpPr>
        <p:grpSpPr>
          <a:xfrm>
            <a:off x="0" y="14654"/>
            <a:ext cx="3309031" cy="1159113"/>
            <a:chOff x="1142420" y="857669"/>
            <a:chExt cx="3309031" cy="1159113"/>
          </a:xfrm>
        </p:grpSpPr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22215C41-7611-DF0D-EF32-BFEA0181DE69}"/>
                </a:ext>
              </a:extLst>
            </p:cNvPr>
            <p:cNvSpPr txBox="1"/>
            <p:nvPr/>
          </p:nvSpPr>
          <p:spPr>
            <a:xfrm>
              <a:off x="2470251" y="1109418"/>
              <a:ext cx="1981200" cy="9073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21"/>
                </a:lnSpc>
                <a:spcBef>
                  <a:spcPct val="0"/>
                </a:spcBef>
              </a:pPr>
              <a:r>
                <a:rPr lang="en-US" sz="2586" spc="-51" dirty="0">
                  <a:solidFill>
                    <a:schemeClr val="tx1"/>
                  </a:solidFill>
                  <a:latin typeface="Poppins Bold"/>
                </a:rPr>
                <a:t>Nano-optic wizard</a:t>
              </a:r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08AD49B7-B38A-8933-F202-E6B0EC119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20" y="857669"/>
              <a:ext cx="1327831" cy="875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BC848BC-7CD7-7595-56C2-C7E84EE38228}"/>
              </a:ext>
            </a:extLst>
          </p:cNvPr>
          <p:cNvSpPr/>
          <p:nvPr/>
        </p:nvSpPr>
        <p:spPr>
          <a:xfrm>
            <a:off x="2819400" y="2781300"/>
            <a:ext cx="12649200" cy="2819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2834C-6D75-C18C-D41C-D1193C0D2160}"/>
              </a:ext>
            </a:extLst>
          </p:cNvPr>
          <p:cNvSpPr txBox="1"/>
          <p:nvPr/>
        </p:nvSpPr>
        <p:spPr>
          <a:xfrm>
            <a:off x="5486400" y="3595134"/>
            <a:ext cx="571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800" dirty="0"/>
              <a:t>Supplementary Slides</a:t>
            </a:r>
          </a:p>
        </p:txBody>
      </p:sp>
    </p:spTree>
    <p:extLst>
      <p:ext uri="{BB962C8B-B14F-4D97-AF65-F5344CB8AC3E}">
        <p14:creationId xmlns:p14="http://schemas.microsoft.com/office/powerpoint/2010/main" val="861674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6644" y="325905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97323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6" name="Group 6"/>
          <p:cNvGrpSpPr/>
          <p:nvPr/>
        </p:nvGrpSpPr>
        <p:grpSpPr>
          <a:xfrm>
            <a:off x="2272544" y="2466355"/>
            <a:ext cx="4203375" cy="5973865"/>
            <a:chOff x="0" y="0"/>
            <a:chExt cx="1416547" cy="20132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297323" y="5227111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3489973" y="2753413"/>
            <a:ext cx="1769077" cy="1769077"/>
          </a:xfrm>
          <a:custGeom>
            <a:avLst/>
            <a:gdLst/>
            <a:ahLst/>
            <a:cxnLst/>
            <a:rect l="l" t="t" r="r" b="b"/>
            <a:pathLst>
              <a:path w="1769077" h="1769077">
                <a:moveTo>
                  <a:pt x="0" y="0"/>
                </a:moveTo>
                <a:lnTo>
                  <a:pt x="1769077" y="0"/>
                </a:lnTo>
                <a:lnTo>
                  <a:pt x="1769077" y="1769077"/>
                </a:lnTo>
                <a:lnTo>
                  <a:pt x="0" y="176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2297323" y="7190257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7066494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041715" y="2466355"/>
            <a:ext cx="4203375" cy="5973865"/>
            <a:chOff x="0" y="0"/>
            <a:chExt cx="1416547" cy="20132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7066494" y="5227111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7066494" y="7190257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1836861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1812082" y="2466355"/>
            <a:ext cx="4203375" cy="5973865"/>
            <a:chOff x="0" y="0"/>
            <a:chExt cx="1416547" cy="201320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11836861" y="5227111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1836861" y="7190257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5201579" y="1304307"/>
            <a:ext cx="7884841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</a:rPr>
              <a:t>Our services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84630" y="5394975"/>
            <a:ext cx="3579202" cy="1576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Lorem ipsum dolor sit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amet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,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consectetur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adipiscing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elit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.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Nullam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laoreet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risus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fringilla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,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egestas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elit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a,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consequat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augue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.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Phasellus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sollicitudin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felis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mi,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quis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egestas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ex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ornare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sed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quis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adipiscing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.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84630" y="4608025"/>
            <a:ext cx="3490991" cy="43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dirty="0">
                <a:solidFill>
                  <a:srgbClr val="145DA0"/>
                </a:solidFill>
                <a:latin typeface="Poppins Bold"/>
              </a:rPr>
              <a:t>Software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709397" y="7167073"/>
            <a:ext cx="1842045" cy="120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79"/>
              </a:lnSpc>
              <a:spcBef>
                <a:spcPct val="0"/>
              </a:spcBef>
            </a:pPr>
            <a:r>
              <a:rPr lang="en-US" sz="7056" dirty="0">
                <a:solidFill>
                  <a:srgbClr val="145DA0"/>
                </a:solidFill>
                <a:latin typeface="Open Sans Extra Bold"/>
              </a:rPr>
              <a:t>128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86169" y="7233748"/>
            <a:ext cx="423228" cy="63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62"/>
              </a:lnSpc>
              <a:spcBef>
                <a:spcPct val="0"/>
              </a:spcBef>
            </a:pPr>
            <a:r>
              <a:rPr lang="en-US" sz="3759" dirty="0">
                <a:solidFill>
                  <a:srgbClr val="145DA0"/>
                </a:solidFill>
                <a:latin typeface="Open Sans Extra Bold"/>
              </a:rPr>
              <a:t>$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53801" y="5394975"/>
            <a:ext cx="3579202" cy="1576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Lorem ipsum dolor sit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amet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,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consectetur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adipiscing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elit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.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Nullam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laoreet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risus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fringilla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,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egestas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elit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a,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consequat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augue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.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Phasellus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sollicitudin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felis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mi,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quis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egestas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ex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ornare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sed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quis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1510" u="none" strike="noStrike" spc="-30" dirty="0" err="1">
                <a:solidFill>
                  <a:srgbClr val="145DA0"/>
                </a:solidFill>
                <a:latin typeface="Poppins"/>
              </a:rPr>
              <a:t>adipiscing</a:t>
            </a:r>
            <a:r>
              <a:rPr lang="en-US" sz="1510" u="none" strike="noStrike" spc="-30" dirty="0">
                <a:solidFill>
                  <a:srgbClr val="145DA0"/>
                </a:solidFill>
                <a:latin typeface="Poppins"/>
              </a:rPr>
              <a:t>.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53801" y="4608025"/>
            <a:ext cx="3490991" cy="43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dirty="0">
                <a:solidFill>
                  <a:srgbClr val="145DA0"/>
                </a:solidFill>
                <a:latin typeface="Poppins Bold"/>
              </a:rPr>
              <a:t>IT consulting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478568" y="7167073"/>
            <a:ext cx="1842045" cy="120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79"/>
              </a:lnSpc>
              <a:spcBef>
                <a:spcPct val="0"/>
              </a:spcBef>
            </a:pPr>
            <a:r>
              <a:rPr lang="en-US" sz="7056">
                <a:solidFill>
                  <a:srgbClr val="145DA0"/>
                </a:solidFill>
                <a:latin typeface="Open Sans Extra Bold"/>
              </a:rPr>
              <a:t>139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849471" y="7233748"/>
            <a:ext cx="629097" cy="63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62"/>
              </a:lnSpc>
              <a:spcBef>
                <a:spcPct val="0"/>
              </a:spcBef>
            </a:pPr>
            <a:r>
              <a:rPr lang="en-US" sz="3759">
                <a:solidFill>
                  <a:srgbClr val="145DA0"/>
                </a:solidFill>
                <a:latin typeface="Open Sans Extra Bold"/>
              </a:rPr>
              <a:t>$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124168" y="5394975"/>
            <a:ext cx="3579202" cy="1576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510" u="none" strike="noStrike" spc="-30">
                <a:solidFill>
                  <a:srgbClr val="145DA0"/>
                </a:solidFill>
                <a:latin typeface="Poppins"/>
              </a:rPr>
              <a:t>Lorem ipsum dolor sit amet, consectetur adipiscing elit. Nullam laoreet risus fringilla, egestas elit a, consequat augue. Phasellus sollicitudin felis mi, quis egestas ex ornare sed quis adipiscing.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24168" y="4608025"/>
            <a:ext cx="3490991" cy="43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>
                <a:solidFill>
                  <a:srgbClr val="145DA0"/>
                </a:solidFill>
                <a:latin typeface="Poppins Bold"/>
              </a:rPr>
              <a:t>Data analytics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248935" y="7167073"/>
            <a:ext cx="1842045" cy="120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79"/>
              </a:lnSpc>
              <a:spcBef>
                <a:spcPct val="0"/>
              </a:spcBef>
            </a:pPr>
            <a:r>
              <a:rPr lang="en-US" sz="7056">
                <a:solidFill>
                  <a:srgbClr val="145DA0"/>
                </a:solidFill>
                <a:latin typeface="Open Sans Extra Bold"/>
              </a:rPr>
              <a:t>145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794493" y="7233748"/>
            <a:ext cx="454442" cy="63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62"/>
              </a:lnSpc>
              <a:spcBef>
                <a:spcPct val="0"/>
              </a:spcBef>
            </a:pPr>
            <a:r>
              <a:rPr lang="en-US" sz="3759">
                <a:solidFill>
                  <a:srgbClr val="145DA0"/>
                </a:solidFill>
                <a:latin typeface="Open Sans Extra Bold"/>
              </a:rPr>
              <a:t>$</a:t>
            </a:r>
          </a:p>
        </p:txBody>
      </p:sp>
      <p:sp>
        <p:nvSpPr>
          <p:cNvPr id="37" name="Freeform 37"/>
          <p:cNvSpPr/>
          <p:nvPr/>
        </p:nvSpPr>
        <p:spPr>
          <a:xfrm>
            <a:off x="12981503" y="2753413"/>
            <a:ext cx="1768296" cy="1768296"/>
          </a:xfrm>
          <a:custGeom>
            <a:avLst/>
            <a:gdLst/>
            <a:ahLst/>
            <a:cxnLst/>
            <a:rect l="l" t="t" r="r" b="b"/>
            <a:pathLst>
              <a:path w="1768296" h="1768296">
                <a:moveTo>
                  <a:pt x="0" y="0"/>
                </a:moveTo>
                <a:lnTo>
                  <a:pt x="1768296" y="0"/>
                </a:lnTo>
                <a:lnTo>
                  <a:pt x="1768296" y="1768296"/>
                </a:lnTo>
                <a:lnTo>
                  <a:pt x="0" y="1768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8" name="Freeform 38"/>
          <p:cNvSpPr/>
          <p:nvPr/>
        </p:nvSpPr>
        <p:spPr>
          <a:xfrm>
            <a:off x="8259254" y="2753413"/>
            <a:ext cx="1768296" cy="1768296"/>
          </a:xfrm>
          <a:custGeom>
            <a:avLst/>
            <a:gdLst/>
            <a:ahLst/>
            <a:cxnLst/>
            <a:rect l="l" t="t" r="r" b="b"/>
            <a:pathLst>
              <a:path w="1768296" h="1768296">
                <a:moveTo>
                  <a:pt x="0" y="0"/>
                </a:moveTo>
                <a:lnTo>
                  <a:pt x="1768296" y="0"/>
                </a:lnTo>
                <a:lnTo>
                  <a:pt x="1768296" y="1768296"/>
                </a:lnTo>
                <a:lnTo>
                  <a:pt x="0" y="1768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Freeform 3">
            <a:extLst>
              <a:ext uri="{FF2B5EF4-FFF2-40B4-BE49-F238E27FC236}">
                <a16:creationId xmlns:a16="http://schemas.microsoft.com/office/drawing/2014/main" id="{7076EF3B-23AC-3943-CA0B-EFEFE986FD05}"/>
              </a:ext>
            </a:extLst>
          </p:cNvPr>
          <p:cNvSpPr/>
          <p:nvPr/>
        </p:nvSpPr>
        <p:spPr>
          <a:xfrm>
            <a:off x="399044" y="478305"/>
            <a:ext cx="17793515" cy="9802411"/>
          </a:xfrm>
          <a:custGeom>
            <a:avLst/>
            <a:gdLst/>
            <a:ahLst/>
            <a:cxnLst/>
            <a:rect l="l" t="t" r="r" b="b"/>
            <a:pathLst>
              <a:path w="4982580" h="2744893">
                <a:moveTo>
                  <a:pt x="0" y="0"/>
                </a:moveTo>
                <a:lnTo>
                  <a:pt x="4982580" y="0"/>
                </a:lnTo>
                <a:lnTo>
                  <a:pt x="4982580" y="2744893"/>
                </a:lnTo>
                <a:lnTo>
                  <a:pt x="0" y="274489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28600" cap="sq">
            <a:solidFill>
              <a:srgbClr val="145DA0"/>
            </a:solidFill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3217237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2129233"/>
            <a:ext cx="7523780" cy="670007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5301262" y="5830678"/>
            <a:ext cx="2370352" cy="71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3"/>
              </a:lnSpc>
              <a:spcBef>
                <a:spcPct val="0"/>
              </a:spcBef>
            </a:pPr>
            <a:r>
              <a:rPr lang="en-US" sz="2030" u="none" strike="noStrike" spc="-40">
                <a:solidFill>
                  <a:srgbClr val="FDFDFD"/>
                </a:solidFill>
                <a:latin typeface="Poppins"/>
              </a:rPr>
              <a:t>Return on Investment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01262" y="4776684"/>
            <a:ext cx="2370352" cy="97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u="none" strike="noStrike">
                <a:solidFill>
                  <a:srgbClr val="FDFDFD"/>
                </a:solidFill>
                <a:latin typeface="Open Sans Extra Bold"/>
              </a:rPr>
              <a:t>10%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00267" y="7748439"/>
            <a:ext cx="2370352" cy="71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3"/>
              </a:lnSpc>
              <a:spcBef>
                <a:spcPct val="0"/>
              </a:spcBef>
            </a:pPr>
            <a:r>
              <a:rPr lang="en-US" sz="2030" u="none" strike="noStrike" spc="-40">
                <a:solidFill>
                  <a:srgbClr val="FDFDFD"/>
                </a:solidFill>
                <a:latin typeface="Poppins"/>
              </a:rPr>
              <a:t>Customer Acquisition Cost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00267" y="6694445"/>
            <a:ext cx="2370352" cy="97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u="none" strike="noStrike">
                <a:solidFill>
                  <a:srgbClr val="FDFDFD"/>
                </a:solidFill>
                <a:latin typeface="Open Sans Extra Bold"/>
              </a:rPr>
              <a:t>20%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01262" y="7748439"/>
            <a:ext cx="2370352" cy="71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3"/>
              </a:lnSpc>
              <a:spcBef>
                <a:spcPct val="0"/>
              </a:spcBef>
            </a:pPr>
            <a:r>
              <a:rPr lang="en-US" sz="2030" u="none" strike="noStrike" spc="-40">
                <a:solidFill>
                  <a:srgbClr val="FDFDFD"/>
                </a:solidFill>
                <a:latin typeface="Poppins"/>
              </a:rPr>
              <a:t>Customer Satisfaction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01262" y="6694445"/>
            <a:ext cx="2370352" cy="97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u="none" strike="noStrike">
                <a:solidFill>
                  <a:srgbClr val="FDFDFD"/>
                </a:solidFill>
                <a:latin typeface="Open Sans Extra Bold"/>
              </a:rPr>
              <a:t>75%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6C763B6-3E2A-7471-F776-15999B154E82}"/>
              </a:ext>
            </a:extLst>
          </p:cNvPr>
          <p:cNvGrpSpPr/>
          <p:nvPr/>
        </p:nvGrpSpPr>
        <p:grpSpPr>
          <a:xfrm>
            <a:off x="0" y="14654"/>
            <a:ext cx="3309031" cy="1159113"/>
            <a:chOff x="1142420" y="857669"/>
            <a:chExt cx="3309031" cy="1159113"/>
          </a:xfrm>
        </p:grpSpPr>
        <p:sp>
          <p:nvSpPr>
            <p:cNvPr id="26" name="TextBox 17">
              <a:extLst>
                <a:ext uri="{FF2B5EF4-FFF2-40B4-BE49-F238E27FC236}">
                  <a16:creationId xmlns:a16="http://schemas.microsoft.com/office/drawing/2014/main" id="{7EA85404-0705-AD7D-1615-ED2BF911210D}"/>
                </a:ext>
              </a:extLst>
            </p:cNvPr>
            <p:cNvSpPr txBox="1"/>
            <p:nvPr/>
          </p:nvSpPr>
          <p:spPr>
            <a:xfrm>
              <a:off x="2470251" y="1109418"/>
              <a:ext cx="1981200" cy="9073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21"/>
                </a:lnSpc>
                <a:spcBef>
                  <a:spcPct val="0"/>
                </a:spcBef>
              </a:pPr>
              <a:r>
                <a:rPr lang="en-US" sz="2586" spc="-51" dirty="0">
                  <a:solidFill>
                    <a:schemeClr val="tx1"/>
                  </a:solidFill>
                  <a:latin typeface="Poppins Bold"/>
                </a:rPr>
                <a:t>Nano-optic wizard</a:t>
              </a:r>
            </a:p>
          </p:txBody>
        </p: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FFA8B507-8C4A-2C3B-880C-10BA7F8193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20" y="857669"/>
              <a:ext cx="1327831" cy="875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26CEE7-DB4F-B8DA-195A-FB1D92FB2442}"/>
              </a:ext>
            </a:extLst>
          </p:cNvPr>
          <p:cNvGrpSpPr/>
          <p:nvPr/>
        </p:nvGrpSpPr>
        <p:grpSpPr>
          <a:xfrm>
            <a:off x="652191" y="2992777"/>
            <a:ext cx="10191349" cy="6268453"/>
            <a:chOff x="652191" y="2992777"/>
            <a:chExt cx="10191349" cy="6268453"/>
          </a:xfrm>
        </p:grpSpPr>
        <p:grpSp>
          <p:nvGrpSpPr>
            <p:cNvPr id="16" name="Group 16"/>
            <p:cNvGrpSpPr/>
            <p:nvPr/>
          </p:nvGrpSpPr>
          <p:grpSpPr>
            <a:xfrm>
              <a:off x="652191" y="8832239"/>
              <a:ext cx="10185487" cy="428991"/>
              <a:chOff x="0" y="0"/>
              <a:chExt cx="2106826" cy="12012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106826" cy="120127"/>
              </a:xfrm>
              <a:custGeom>
                <a:avLst/>
                <a:gdLst/>
                <a:ahLst/>
                <a:cxnLst/>
                <a:rect l="l" t="t" r="r" b="b"/>
                <a:pathLst>
                  <a:path w="2106826" h="120127">
                    <a:moveTo>
                      <a:pt x="0" y="0"/>
                    </a:moveTo>
                    <a:lnTo>
                      <a:pt x="2106826" y="0"/>
                    </a:lnTo>
                    <a:lnTo>
                      <a:pt x="2106826" y="120127"/>
                    </a:lnTo>
                    <a:lnTo>
                      <a:pt x="0" y="120127"/>
                    </a:lnTo>
                    <a:close/>
                  </a:path>
                </a:pathLst>
              </a:custGeom>
              <a:solidFill>
                <a:srgbClr val="145DA0">
                  <a:alpha val="48627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2106826" cy="1582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FDD88C-14F1-08AD-448D-332CBFE0F5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053" y="2992777"/>
              <a:ext cx="5099669" cy="5799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ABEA0917-FA2F-52FE-22D8-54FE4A1EA9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391" y="3031802"/>
              <a:ext cx="5045149" cy="5760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72A3354F-27CF-5E9E-5D03-56D40CF0997A}"/>
              </a:ext>
            </a:extLst>
          </p:cNvPr>
          <p:cNvSpPr txBox="1"/>
          <p:nvPr/>
        </p:nvSpPr>
        <p:spPr>
          <a:xfrm>
            <a:off x="202350" y="40772"/>
            <a:ext cx="17793515" cy="99384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chemeClr val="tx2">
                    <a:lumMod val="75000"/>
                  </a:schemeClr>
                </a:solidFill>
                <a:latin typeface="Open Sans Extra Bold"/>
              </a:rPr>
              <a:t>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912435" y="34724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663160" y="3397227"/>
            <a:ext cx="3773019" cy="49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Our Team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83149" y="3397227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01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2912435" y="409795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63160" y="4022734"/>
            <a:ext cx="4143021" cy="49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83149" y="4022734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2912435" y="47231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663160" y="4647971"/>
            <a:ext cx="5023640" cy="494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Project Goal and Objectives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83149" y="464797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03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2912435" y="534870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8483149" y="527347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04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2912435" y="597394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663160" y="5302840"/>
            <a:ext cx="4579735" cy="49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Our Strategy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83149" y="5898715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05</a:t>
            </a:r>
          </a:p>
        </p:txBody>
      </p:sp>
      <p:sp>
        <p:nvSpPr>
          <p:cNvPr id="25" name="Freeform 25"/>
          <p:cNvSpPr/>
          <p:nvPr/>
        </p:nvSpPr>
        <p:spPr>
          <a:xfrm rot="5400000">
            <a:off x="2912435" y="659944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8483149" y="652422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06</a:t>
            </a:r>
          </a:p>
        </p:txBody>
      </p:sp>
      <p:sp>
        <p:nvSpPr>
          <p:cNvPr id="28" name="Freeform 28"/>
          <p:cNvSpPr/>
          <p:nvPr/>
        </p:nvSpPr>
        <p:spPr>
          <a:xfrm rot="5400000">
            <a:off x="2912435" y="7224684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3613054" y="5933938"/>
            <a:ext cx="4579735" cy="49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Results and Discussion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483149" y="714945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07</a:t>
            </a:r>
          </a:p>
        </p:txBody>
      </p:sp>
      <p:sp>
        <p:nvSpPr>
          <p:cNvPr id="31" name="Freeform 31"/>
          <p:cNvSpPr/>
          <p:nvPr/>
        </p:nvSpPr>
        <p:spPr>
          <a:xfrm rot="5400000">
            <a:off x="2912435" y="785019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616180" y="6570649"/>
            <a:ext cx="4397771" cy="49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Meet our App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483149" y="7774965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08</a:t>
            </a:r>
          </a:p>
        </p:txBody>
      </p:sp>
      <p:sp>
        <p:nvSpPr>
          <p:cNvPr id="34" name="TextBox 32">
            <a:extLst>
              <a:ext uri="{FF2B5EF4-FFF2-40B4-BE49-F238E27FC236}">
                <a16:creationId xmlns:a16="http://schemas.microsoft.com/office/drawing/2014/main" id="{D62D2A98-B92A-9AC7-E5F6-9607A181DBC3}"/>
              </a:ext>
            </a:extLst>
          </p:cNvPr>
          <p:cNvSpPr txBox="1"/>
          <p:nvPr/>
        </p:nvSpPr>
        <p:spPr>
          <a:xfrm>
            <a:off x="3613054" y="7810188"/>
            <a:ext cx="4397771" cy="49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Conclusion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C13685-DDD4-282E-E040-2C828065E5F3}"/>
              </a:ext>
            </a:extLst>
          </p:cNvPr>
          <p:cNvGrpSpPr/>
          <p:nvPr/>
        </p:nvGrpSpPr>
        <p:grpSpPr>
          <a:xfrm>
            <a:off x="354129" y="9121703"/>
            <a:ext cx="3309031" cy="1159113"/>
            <a:chOff x="1142420" y="857669"/>
            <a:chExt cx="3309031" cy="1159113"/>
          </a:xfrm>
        </p:grpSpPr>
        <p:sp>
          <p:nvSpPr>
            <p:cNvPr id="36" name="TextBox 17">
              <a:extLst>
                <a:ext uri="{FF2B5EF4-FFF2-40B4-BE49-F238E27FC236}">
                  <a16:creationId xmlns:a16="http://schemas.microsoft.com/office/drawing/2014/main" id="{F02E6CAA-C5B0-9CA3-88F3-DAD9DD09B99F}"/>
                </a:ext>
              </a:extLst>
            </p:cNvPr>
            <p:cNvSpPr txBox="1"/>
            <p:nvPr/>
          </p:nvSpPr>
          <p:spPr>
            <a:xfrm>
              <a:off x="2470251" y="1109418"/>
              <a:ext cx="1981200" cy="9073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21"/>
                </a:lnSpc>
                <a:spcBef>
                  <a:spcPct val="0"/>
                </a:spcBef>
              </a:pPr>
              <a:r>
                <a:rPr lang="en-US" sz="2586" spc="-51" dirty="0">
                  <a:solidFill>
                    <a:srgbClr val="5B98BA"/>
                  </a:solidFill>
                  <a:latin typeface="Poppins Bold"/>
                </a:rPr>
                <a:t>Nano-optic wizard</a:t>
              </a:r>
            </a:p>
          </p:txBody>
        </p: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25C97A9B-17F8-5C88-DE90-5803485360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20" y="857669"/>
              <a:ext cx="1327831" cy="875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2">
            <a:extLst>
              <a:ext uri="{FF2B5EF4-FFF2-40B4-BE49-F238E27FC236}">
                <a16:creationId xmlns:a16="http://schemas.microsoft.com/office/drawing/2014/main" id="{9973FD5B-6BE3-3575-9DAB-DAD9405030A4}"/>
              </a:ext>
            </a:extLst>
          </p:cNvPr>
          <p:cNvSpPr txBox="1"/>
          <p:nvPr/>
        </p:nvSpPr>
        <p:spPr>
          <a:xfrm>
            <a:off x="3613054" y="7180610"/>
            <a:ext cx="4397771" cy="49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Outlook</a:t>
            </a:r>
          </a:p>
        </p:txBody>
      </p:sp>
      <p:sp>
        <p:nvSpPr>
          <p:cNvPr id="20" name="Freeform 15">
            <a:extLst>
              <a:ext uri="{FF2B5EF4-FFF2-40B4-BE49-F238E27FC236}">
                <a16:creationId xmlns:a16="http://schemas.microsoft.com/office/drawing/2014/main" id="{42CBD7C5-7968-4C83-51DC-92B7EBFE3A8D}"/>
              </a:ext>
            </a:extLst>
          </p:cNvPr>
          <p:cNvSpPr/>
          <p:nvPr/>
        </p:nvSpPr>
        <p:spPr>
          <a:xfrm>
            <a:off x="2541813" y="9422133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6567"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204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24860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13997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213997" y="3298645"/>
            <a:ext cx="5841799" cy="5146658"/>
            <a:chOff x="0" y="0"/>
            <a:chExt cx="1554321" cy="1369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24860" y="3298645"/>
            <a:ext cx="5841799" cy="5146658"/>
            <a:chOff x="0" y="0"/>
            <a:chExt cx="1554321" cy="13693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2204" y="3298645"/>
            <a:ext cx="5841799" cy="5146658"/>
            <a:chOff x="0" y="0"/>
            <a:chExt cx="1554321" cy="13693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84604" y="3447950"/>
            <a:ext cx="5570690" cy="3133474"/>
            <a:chOff x="0" y="0"/>
            <a:chExt cx="1128903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339" b="-9339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6358655" y="3447950"/>
            <a:ext cx="5570690" cy="3133474"/>
            <a:chOff x="0" y="0"/>
            <a:chExt cx="1128903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9061" b="-9061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2349552" y="3446286"/>
            <a:ext cx="5570690" cy="3133474"/>
            <a:chOff x="0" y="0"/>
            <a:chExt cx="1128903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12895" b="-12895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5417025" y="1886201"/>
            <a:ext cx="7453950" cy="87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</a:rPr>
              <a:t>Concept In Business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495061" y="7135947"/>
            <a:ext cx="5297877" cy="105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45"/>
              </a:lnSpc>
              <a:spcBef>
                <a:spcPct val="0"/>
              </a:spcBef>
            </a:pPr>
            <a:r>
              <a:rPr lang="en-US" sz="1532" u="none" strike="noStrike" spc="-30">
                <a:solidFill>
                  <a:srgbClr val="051D40"/>
                </a:solidFill>
                <a:latin typeface="Poppins"/>
              </a:rPr>
              <a:t>Lorem ipsum dolor sit amet, consectetur adipiscing elit. Nullam laoreet risus fringilla, egestas elit a, consequat augue. Phasellus sollicitudin felis mi, quis egestas ex ornare sed sollicitudin.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91020" y="7135947"/>
            <a:ext cx="5297877" cy="105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45"/>
              </a:lnSpc>
              <a:spcBef>
                <a:spcPct val="0"/>
              </a:spcBef>
            </a:pPr>
            <a:r>
              <a:rPr lang="en-US" sz="1532" u="none" strike="noStrike" spc="-30">
                <a:solidFill>
                  <a:srgbClr val="051D40"/>
                </a:solidFill>
                <a:latin typeface="Poppins"/>
              </a:rPr>
              <a:t>Lorem ipsum dolor sit amet, consectetur adipiscing elit. Nullam laoreet risus fringilla, egestas elit a, consequat augue. Phasellus sollicitudin felis mi, quis egestas ex ornare sed sollicitudin.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14400" y="6659120"/>
            <a:ext cx="2877407" cy="3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 u="none" strike="noStrike">
                <a:solidFill>
                  <a:srgbClr val="051D40"/>
                </a:solidFill>
                <a:latin typeface="Open Sans Extra Bold"/>
              </a:rPr>
              <a:t>Software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587049" y="6659120"/>
            <a:ext cx="2877407" cy="3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 u="none" strike="noStrike">
                <a:solidFill>
                  <a:srgbClr val="051D40"/>
                </a:solidFill>
                <a:latin typeface="Open Sans Extra Bold"/>
              </a:rPr>
              <a:t>IT consulting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96193" y="6658289"/>
            <a:ext cx="2877407" cy="3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 u="none" strike="noStrike">
                <a:solidFill>
                  <a:srgbClr val="051D40"/>
                </a:solidFill>
                <a:latin typeface="Open Sans Extra Bold"/>
              </a:rPr>
              <a:t>Data analytics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21010" y="7135947"/>
            <a:ext cx="5297877" cy="105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45"/>
              </a:lnSpc>
              <a:spcBef>
                <a:spcPct val="0"/>
              </a:spcBef>
            </a:pPr>
            <a:r>
              <a:rPr lang="en-US" sz="1532" u="none" strike="noStrike" spc="-30">
                <a:solidFill>
                  <a:srgbClr val="051D40"/>
                </a:solidFill>
                <a:latin typeface="Poppins"/>
              </a:rPr>
              <a:t>Lorem ipsum dolor sit amet, consectetur adipiscing elit. Nullam laoreet risus fringilla, egestas elit a, consequat augue. Phasellus sollicitudin felis mi, quis egestas ex ornare sed sollicitudin.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283153"/>
            <a:ext cx="7523780" cy="7546156"/>
            <a:chOff x="0" y="0"/>
            <a:chExt cx="2106826" cy="2113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6826" cy="2113092"/>
            </a:xfrm>
            <a:custGeom>
              <a:avLst/>
              <a:gdLst/>
              <a:ahLst/>
              <a:cxnLst/>
              <a:rect l="l" t="t" r="r" b="b"/>
              <a:pathLst>
                <a:path w="2106826" h="2113092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00267" y="1673977"/>
            <a:ext cx="3889492" cy="974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02"/>
              </a:lnSpc>
              <a:spcBef>
                <a:spcPct val="0"/>
              </a:spcBef>
            </a:pPr>
            <a:r>
              <a:rPr lang="en-US" sz="5644" u="none" strike="noStrike">
                <a:solidFill>
                  <a:srgbClr val="FDFDFD"/>
                </a:solidFill>
                <a:latin typeface="Open Sans Extra Bold"/>
              </a:rPr>
              <a:t>Statistics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00267" y="5830678"/>
            <a:ext cx="2370352" cy="35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3"/>
              </a:lnSpc>
              <a:spcBef>
                <a:spcPct val="0"/>
              </a:spcBef>
            </a:pPr>
            <a:r>
              <a:rPr lang="en-US" sz="2030" u="none" strike="noStrike" spc="-40">
                <a:solidFill>
                  <a:srgbClr val="FDFDFD"/>
                </a:solidFill>
                <a:latin typeface="Poppins"/>
              </a:rPr>
              <a:t>Revenue Growth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00267" y="4776684"/>
            <a:ext cx="2370352" cy="97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u="none" strike="noStrike">
                <a:solidFill>
                  <a:srgbClr val="FDFDFD"/>
                </a:solidFill>
                <a:latin typeface="Open Sans Extra Bold"/>
              </a:rPr>
              <a:t>80%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17" y="832679"/>
            <a:ext cx="9458722" cy="878485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00267" y="2713716"/>
            <a:ext cx="5754831" cy="1415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43"/>
              </a:lnSpc>
              <a:spcBef>
                <a:spcPct val="0"/>
              </a:spcBef>
            </a:pPr>
            <a:r>
              <a:rPr lang="en-US" sz="2030" u="none" strike="noStrike" spc="-40">
                <a:solidFill>
                  <a:srgbClr val="FDFDFD"/>
                </a:solidFill>
                <a:latin typeface="Poppins"/>
              </a:rPr>
              <a:t>Lorem ipsum dolor sit amet, consectetur adipiscing elit. Integer nec sagittis mauris, vitae vehicula urna. Curabitur ultrices urna sit amet magna ultricies ornare. Curabitur ligula.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01262" y="5830678"/>
            <a:ext cx="2370352" cy="71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3"/>
              </a:lnSpc>
              <a:spcBef>
                <a:spcPct val="0"/>
              </a:spcBef>
            </a:pPr>
            <a:r>
              <a:rPr lang="en-US" sz="2030" u="none" strike="noStrike" spc="-40">
                <a:solidFill>
                  <a:srgbClr val="FDFDFD"/>
                </a:solidFill>
                <a:latin typeface="Poppins"/>
              </a:rPr>
              <a:t>Return on Investment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01262" y="4776684"/>
            <a:ext cx="2370352" cy="97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u="none" strike="noStrike">
                <a:solidFill>
                  <a:srgbClr val="FDFDFD"/>
                </a:solidFill>
                <a:latin typeface="Open Sans Extra Bold"/>
              </a:rPr>
              <a:t>10%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00267" y="7748439"/>
            <a:ext cx="2370352" cy="71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3"/>
              </a:lnSpc>
              <a:spcBef>
                <a:spcPct val="0"/>
              </a:spcBef>
            </a:pPr>
            <a:r>
              <a:rPr lang="en-US" sz="2030" u="none" strike="noStrike" spc="-40">
                <a:solidFill>
                  <a:srgbClr val="FDFDFD"/>
                </a:solidFill>
                <a:latin typeface="Poppins"/>
              </a:rPr>
              <a:t>Customer Acquisition Cost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00267" y="6694445"/>
            <a:ext cx="2370352" cy="97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u="none" strike="noStrike">
                <a:solidFill>
                  <a:srgbClr val="FDFDFD"/>
                </a:solidFill>
                <a:latin typeface="Open Sans Extra Bold"/>
              </a:rPr>
              <a:t>20%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01262" y="7748439"/>
            <a:ext cx="2370352" cy="71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3"/>
              </a:lnSpc>
              <a:spcBef>
                <a:spcPct val="0"/>
              </a:spcBef>
            </a:pPr>
            <a:r>
              <a:rPr lang="en-US" sz="2030" u="none" strike="noStrike" spc="-40">
                <a:solidFill>
                  <a:srgbClr val="FDFDFD"/>
                </a:solidFill>
                <a:latin typeface="Poppins"/>
              </a:rPr>
              <a:t>Customer Satisfaction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01262" y="6694445"/>
            <a:ext cx="2370352" cy="97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u="none" strike="noStrike">
                <a:solidFill>
                  <a:srgbClr val="FDFDFD"/>
                </a:solidFill>
                <a:latin typeface="Open Sans Extra Bold"/>
              </a:rPr>
              <a:t>75%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8700" y="8829309"/>
            <a:ext cx="7523780" cy="428991"/>
            <a:chOff x="0" y="0"/>
            <a:chExt cx="2106826" cy="1201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06826" cy="120127"/>
            </a:xfrm>
            <a:custGeom>
              <a:avLst/>
              <a:gdLst/>
              <a:ahLst/>
              <a:cxnLst/>
              <a:rect l="l" t="t" r="r" b="b"/>
              <a:pathLst>
                <a:path w="2106826" h="120127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5173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2879" y="6849670"/>
            <a:ext cx="3296071" cy="946825"/>
            <a:chOff x="0" y="0"/>
            <a:chExt cx="922973" cy="2651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506781" y="2267663"/>
            <a:ext cx="7274437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</a:rPr>
              <a:t>Our Team</a:t>
            </a:r>
          </a:p>
        </p:txBody>
      </p:sp>
      <p:sp>
        <p:nvSpPr>
          <p:cNvPr id="6" name="Freeform 6"/>
          <p:cNvSpPr/>
          <p:nvPr/>
        </p:nvSpPr>
        <p:spPr>
          <a:xfrm>
            <a:off x="562879" y="3688581"/>
            <a:ext cx="3296071" cy="3161089"/>
          </a:xfrm>
          <a:custGeom>
            <a:avLst/>
            <a:gdLst/>
            <a:ahLst/>
            <a:cxnLst/>
            <a:rect l="l" t="t" r="r" b="b"/>
            <a:pathLst>
              <a:path w="3296071" h="3161089">
                <a:moveTo>
                  <a:pt x="0" y="0"/>
                </a:moveTo>
                <a:lnTo>
                  <a:pt x="3296071" y="0"/>
                </a:lnTo>
                <a:lnTo>
                  <a:pt x="3296071" y="3161089"/>
                </a:lnTo>
                <a:lnTo>
                  <a:pt x="0" y="316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85" t="-32705" r="-65463" b="-50660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030191" y="6849670"/>
            <a:ext cx="3296071" cy="946825"/>
            <a:chOff x="0" y="0"/>
            <a:chExt cx="922973" cy="2651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030191" y="3688581"/>
            <a:ext cx="3296071" cy="3161089"/>
          </a:xfrm>
          <a:custGeom>
            <a:avLst/>
            <a:gdLst/>
            <a:ahLst/>
            <a:cxnLst/>
            <a:rect l="l" t="t" r="r" b="b"/>
            <a:pathLst>
              <a:path w="3296071" h="3161089">
                <a:moveTo>
                  <a:pt x="0" y="0"/>
                </a:moveTo>
                <a:lnTo>
                  <a:pt x="3296071" y="0"/>
                </a:lnTo>
                <a:lnTo>
                  <a:pt x="3296071" y="3161089"/>
                </a:lnTo>
                <a:lnTo>
                  <a:pt x="0" y="316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201" t="-39072" r="-124934" b="-272742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496477" y="6849670"/>
            <a:ext cx="3296071" cy="946825"/>
            <a:chOff x="0" y="0"/>
            <a:chExt cx="922973" cy="2651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496477" y="3688581"/>
            <a:ext cx="3296071" cy="3161089"/>
          </a:xfrm>
          <a:custGeom>
            <a:avLst/>
            <a:gdLst/>
            <a:ahLst/>
            <a:cxnLst/>
            <a:rect l="l" t="t" r="r" b="b"/>
            <a:pathLst>
              <a:path w="3296071" h="3161089">
                <a:moveTo>
                  <a:pt x="0" y="0"/>
                </a:moveTo>
                <a:lnTo>
                  <a:pt x="3296071" y="0"/>
                </a:lnTo>
                <a:lnTo>
                  <a:pt x="3296071" y="3161089"/>
                </a:lnTo>
                <a:lnTo>
                  <a:pt x="0" y="316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976" t="-14653" r="-21860" b="-22089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0962764" y="6849670"/>
            <a:ext cx="3296071" cy="946825"/>
            <a:chOff x="0" y="0"/>
            <a:chExt cx="922973" cy="2651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962764" y="3688581"/>
            <a:ext cx="3296071" cy="3161089"/>
          </a:xfrm>
          <a:custGeom>
            <a:avLst/>
            <a:gdLst/>
            <a:ahLst/>
            <a:cxnLst/>
            <a:rect l="l" t="t" r="r" b="b"/>
            <a:pathLst>
              <a:path w="3296071" h="3161089">
                <a:moveTo>
                  <a:pt x="0" y="0"/>
                </a:moveTo>
                <a:lnTo>
                  <a:pt x="3296070" y="0"/>
                </a:lnTo>
                <a:lnTo>
                  <a:pt x="3296070" y="3161089"/>
                </a:lnTo>
                <a:lnTo>
                  <a:pt x="0" y="3161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994" t="-7055" r="-50600" b="-44107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4429050" y="6849670"/>
            <a:ext cx="3296071" cy="946825"/>
            <a:chOff x="0" y="0"/>
            <a:chExt cx="922973" cy="2651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4429050" y="3688581"/>
            <a:ext cx="3296071" cy="3161089"/>
          </a:xfrm>
          <a:custGeom>
            <a:avLst/>
            <a:gdLst/>
            <a:ahLst/>
            <a:cxnLst/>
            <a:rect l="l" t="t" r="r" b="b"/>
            <a:pathLst>
              <a:path w="3296071" h="3161089">
                <a:moveTo>
                  <a:pt x="0" y="0"/>
                </a:moveTo>
                <a:lnTo>
                  <a:pt x="3296071" y="0"/>
                </a:lnTo>
                <a:lnTo>
                  <a:pt x="3296071" y="3161089"/>
                </a:lnTo>
                <a:lnTo>
                  <a:pt x="0" y="316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8251" b="-28251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890191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</a:rPr>
              <a:t>Aaron Loeb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0191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</a:rPr>
              <a:t>CEO &amp; Founder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357503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</a:rPr>
              <a:t>Alfredo Torres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357503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</a:rPr>
              <a:t>Project manager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23789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</a:rPr>
              <a:t>Juliana Silva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823789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</a:rPr>
              <a:t>CEO &amp; Founder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290076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</a:rPr>
              <a:t>Daniel Gallego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90076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</a:rPr>
              <a:t>IT Expert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754134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</a:rPr>
              <a:t>Olivia Wilson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754134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</a:rPr>
              <a:t>Marketing Head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-1766494" y="-816076"/>
            <a:ext cx="21820987" cy="1762900"/>
            <a:chOff x="0" y="0"/>
            <a:chExt cx="6110362" cy="49365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110362" cy="493651"/>
            </a:xfrm>
            <a:custGeom>
              <a:avLst/>
              <a:gdLst/>
              <a:ahLst/>
              <a:cxnLst/>
              <a:rect l="l" t="t" r="r" b="b"/>
              <a:pathLst>
                <a:path w="6110362" h="493651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3423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5089" y="8247738"/>
            <a:ext cx="704088" cy="896408"/>
          </a:xfrm>
          <a:custGeom>
            <a:avLst/>
            <a:gdLst/>
            <a:ahLst/>
            <a:cxnLst/>
            <a:rect l="l" t="t" r="r" b="b"/>
            <a:pathLst>
              <a:path w="704088" h="896408">
                <a:moveTo>
                  <a:pt x="0" y="0"/>
                </a:moveTo>
                <a:lnTo>
                  <a:pt x="704088" y="0"/>
                </a:lnTo>
                <a:lnTo>
                  <a:pt x="704088" y="896408"/>
                </a:lnTo>
                <a:lnTo>
                  <a:pt x="0" y="896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21152" y="8196791"/>
            <a:ext cx="1043341" cy="1016784"/>
          </a:xfrm>
          <a:custGeom>
            <a:avLst/>
            <a:gdLst/>
            <a:ahLst/>
            <a:cxnLst/>
            <a:rect l="l" t="t" r="r" b="b"/>
            <a:pathLst>
              <a:path w="1043341" h="1016784">
                <a:moveTo>
                  <a:pt x="0" y="0"/>
                </a:moveTo>
                <a:lnTo>
                  <a:pt x="1043341" y="0"/>
                </a:lnTo>
                <a:lnTo>
                  <a:pt x="1043341" y="1016783"/>
                </a:lnTo>
                <a:lnTo>
                  <a:pt x="0" y="1016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02424" y="8230226"/>
            <a:ext cx="825844" cy="895886"/>
          </a:xfrm>
          <a:custGeom>
            <a:avLst/>
            <a:gdLst/>
            <a:ahLst/>
            <a:cxnLst/>
            <a:rect l="l" t="t" r="r" b="b"/>
            <a:pathLst>
              <a:path w="825844" h="895886">
                <a:moveTo>
                  <a:pt x="0" y="0"/>
                </a:moveTo>
                <a:lnTo>
                  <a:pt x="825844" y="0"/>
                </a:lnTo>
                <a:lnTo>
                  <a:pt x="825844" y="895886"/>
                </a:lnTo>
                <a:lnTo>
                  <a:pt x="0" y="895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76583" y="8394737"/>
            <a:ext cx="801428" cy="735857"/>
          </a:xfrm>
          <a:custGeom>
            <a:avLst/>
            <a:gdLst/>
            <a:ahLst/>
            <a:cxnLst/>
            <a:rect l="l" t="t" r="r" b="b"/>
            <a:pathLst>
              <a:path w="801428" h="735857">
                <a:moveTo>
                  <a:pt x="0" y="0"/>
                </a:moveTo>
                <a:lnTo>
                  <a:pt x="801428" y="0"/>
                </a:lnTo>
                <a:lnTo>
                  <a:pt x="801428" y="735857"/>
                </a:lnTo>
                <a:lnTo>
                  <a:pt x="0" y="7358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52291" y="5608303"/>
            <a:ext cx="682965" cy="813054"/>
          </a:xfrm>
          <a:custGeom>
            <a:avLst/>
            <a:gdLst/>
            <a:ahLst/>
            <a:cxnLst/>
            <a:rect l="l" t="t" r="r" b="b"/>
            <a:pathLst>
              <a:path w="682965" h="813054">
                <a:moveTo>
                  <a:pt x="0" y="0"/>
                </a:moveTo>
                <a:lnTo>
                  <a:pt x="682965" y="0"/>
                </a:lnTo>
                <a:lnTo>
                  <a:pt x="682965" y="813054"/>
                </a:lnTo>
                <a:lnTo>
                  <a:pt x="0" y="813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96000" y="4533662"/>
            <a:ext cx="795968" cy="706241"/>
          </a:xfrm>
          <a:custGeom>
            <a:avLst/>
            <a:gdLst/>
            <a:ahLst/>
            <a:cxnLst/>
            <a:rect l="l" t="t" r="r" b="b"/>
            <a:pathLst>
              <a:path w="795968" h="706241">
                <a:moveTo>
                  <a:pt x="0" y="0"/>
                </a:moveTo>
                <a:lnTo>
                  <a:pt x="795968" y="0"/>
                </a:lnTo>
                <a:lnTo>
                  <a:pt x="795968" y="706241"/>
                </a:lnTo>
                <a:lnTo>
                  <a:pt x="0" y="706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418051" y="4486006"/>
            <a:ext cx="698242" cy="672851"/>
          </a:xfrm>
          <a:custGeom>
            <a:avLst/>
            <a:gdLst/>
            <a:ahLst/>
            <a:cxnLst/>
            <a:rect l="l" t="t" r="r" b="b"/>
            <a:pathLst>
              <a:path w="698242" h="672851">
                <a:moveTo>
                  <a:pt x="0" y="0"/>
                </a:moveTo>
                <a:lnTo>
                  <a:pt x="698241" y="0"/>
                </a:lnTo>
                <a:lnTo>
                  <a:pt x="698241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150242" y="5734112"/>
            <a:ext cx="775043" cy="868174"/>
          </a:xfrm>
          <a:custGeom>
            <a:avLst/>
            <a:gdLst/>
            <a:ahLst/>
            <a:cxnLst/>
            <a:rect l="l" t="t" r="r" b="b"/>
            <a:pathLst>
              <a:path w="775043" h="868174">
                <a:moveTo>
                  <a:pt x="0" y="0"/>
                </a:moveTo>
                <a:lnTo>
                  <a:pt x="775043" y="0"/>
                </a:lnTo>
                <a:lnTo>
                  <a:pt x="775043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684728" y="6927753"/>
            <a:ext cx="833753" cy="868492"/>
          </a:xfrm>
          <a:custGeom>
            <a:avLst/>
            <a:gdLst/>
            <a:ahLst/>
            <a:cxnLst/>
            <a:rect l="l" t="t" r="r" b="b"/>
            <a:pathLst>
              <a:path w="833753" h="868492">
                <a:moveTo>
                  <a:pt x="0" y="0"/>
                </a:moveTo>
                <a:lnTo>
                  <a:pt x="833752" y="0"/>
                </a:lnTo>
                <a:lnTo>
                  <a:pt x="833752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737808" y="5628671"/>
            <a:ext cx="727593" cy="835440"/>
          </a:xfrm>
          <a:custGeom>
            <a:avLst/>
            <a:gdLst/>
            <a:ahLst/>
            <a:cxnLst/>
            <a:rect l="l" t="t" r="r" b="b"/>
            <a:pathLst>
              <a:path w="727593" h="835440">
                <a:moveTo>
                  <a:pt x="0" y="0"/>
                </a:moveTo>
                <a:lnTo>
                  <a:pt x="727592" y="0"/>
                </a:lnTo>
                <a:lnTo>
                  <a:pt x="727592" y="835441"/>
                </a:lnTo>
                <a:lnTo>
                  <a:pt x="0" y="8354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959897" y="5693520"/>
            <a:ext cx="868174" cy="868174"/>
          </a:xfrm>
          <a:custGeom>
            <a:avLst/>
            <a:gdLst/>
            <a:ahLst/>
            <a:cxnLst/>
            <a:rect l="l" t="t" r="r" b="b"/>
            <a:pathLst>
              <a:path w="868174" h="868174">
                <a:moveTo>
                  <a:pt x="0" y="0"/>
                </a:moveTo>
                <a:lnTo>
                  <a:pt x="868174" y="0"/>
                </a:lnTo>
                <a:lnTo>
                  <a:pt x="868174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504855" y="8358896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9" y="0"/>
                </a:lnTo>
                <a:lnTo>
                  <a:pt x="899569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635175" y="6934814"/>
            <a:ext cx="928806" cy="896720"/>
          </a:xfrm>
          <a:custGeom>
            <a:avLst/>
            <a:gdLst/>
            <a:ahLst/>
            <a:cxnLst/>
            <a:rect l="l" t="t" r="r" b="b"/>
            <a:pathLst>
              <a:path w="928806" h="896720">
                <a:moveTo>
                  <a:pt x="0" y="0"/>
                </a:moveTo>
                <a:lnTo>
                  <a:pt x="928805" y="0"/>
                </a:lnTo>
                <a:lnTo>
                  <a:pt x="928805" y="896719"/>
                </a:lnTo>
                <a:lnTo>
                  <a:pt x="0" y="89671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874191" y="4397581"/>
            <a:ext cx="778541" cy="767216"/>
          </a:xfrm>
          <a:custGeom>
            <a:avLst/>
            <a:gdLst/>
            <a:ahLst/>
            <a:cxnLst/>
            <a:rect l="l" t="t" r="r" b="b"/>
            <a:pathLst>
              <a:path w="778541" h="767216">
                <a:moveTo>
                  <a:pt x="0" y="0"/>
                </a:moveTo>
                <a:lnTo>
                  <a:pt x="778540" y="0"/>
                </a:lnTo>
                <a:lnTo>
                  <a:pt x="778540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620774" y="4304351"/>
            <a:ext cx="889451" cy="889451"/>
          </a:xfrm>
          <a:custGeom>
            <a:avLst/>
            <a:gdLst/>
            <a:ahLst/>
            <a:cxnLst/>
            <a:rect l="l" t="t" r="r" b="b"/>
            <a:pathLst>
              <a:path w="889451" h="889451">
                <a:moveTo>
                  <a:pt x="0" y="0"/>
                </a:moveTo>
                <a:lnTo>
                  <a:pt x="889451" y="0"/>
                </a:lnTo>
                <a:lnTo>
                  <a:pt x="889451" y="889451"/>
                </a:lnTo>
                <a:lnTo>
                  <a:pt x="0" y="88945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010376" y="7015311"/>
            <a:ext cx="767216" cy="767216"/>
          </a:xfrm>
          <a:custGeom>
            <a:avLst/>
            <a:gdLst/>
            <a:ahLst/>
            <a:cxnLst/>
            <a:rect l="l" t="t" r="r" b="b"/>
            <a:pathLst>
              <a:path w="767216" h="767216">
                <a:moveTo>
                  <a:pt x="0" y="0"/>
                </a:moveTo>
                <a:lnTo>
                  <a:pt x="767217" y="0"/>
                </a:lnTo>
                <a:lnTo>
                  <a:pt x="767217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241013" y="5665856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5" y="0"/>
                </a:lnTo>
                <a:lnTo>
                  <a:pt x="787255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318268" y="7030117"/>
            <a:ext cx="897806" cy="767216"/>
          </a:xfrm>
          <a:custGeom>
            <a:avLst/>
            <a:gdLst/>
            <a:ahLst/>
            <a:cxnLst/>
            <a:rect l="l" t="t" r="r" b="b"/>
            <a:pathLst>
              <a:path w="897806" h="767216">
                <a:moveTo>
                  <a:pt x="0" y="0"/>
                </a:moveTo>
                <a:lnTo>
                  <a:pt x="897807" y="0"/>
                </a:lnTo>
                <a:lnTo>
                  <a:pt x="897807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715218" y="5654140"/>
            <a:ext cx="708629" cy="767216"/>
          </a:xfrm>
          <a:custGeom>
            <a:avLst/>
            <a:gdLst/>
            <a:ahLst/>
            <a:cxnLst/>
            <a:rect l="l" t="t" r="r" b="b"/>
            <a:pathLst>
              <a:path w="708629" h="767216">
                <a:moveTo>
                  <a:pt x="0" y="0"/>
                </a:moveTo>
                <a:lnTo>
                  <a:pt x="708629" y="0"/>
                </a:lnTo>
                <a:lnTo>
                  <a:pt x="708629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233312" y="5823048"/>
            <a:ext cx="669571" cy="767216"/>
          </a:xfrm>
          <a:custGeom>
            <a:avLst/>
            <a:gdLst/>
            <a:ahLst/>
            <a:cxnLst/>
            <a:rect l="l" t="t" r="r" b="b"/>
            <a:pathLst>
              <a:path w="669571" h="767216">
                <a:moveTo>
                  <a:pt x="0" y="0"/>
                </a:moveTo>
                <a:lnTo>
                  <a:pt x="669570" y="0"/>
                </a:lnTo>
                <a:lnTo>
                  <a:pt x="669570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869833" y="8298717"/>
            <a:ext cx="514732" cy="767216"/>
          </a:xfrm>
          <a:custGeom>
            <a:avLst/>
            <a:gdLst/>
            <a:ahLst/>
            <a:cxnLst/>
            <a:rect l="l" t="t" r="r" b="b"/>
            <a:pathLst>
              <a:path w="514732" h="767216">
                <a:moveTo>
                  <a:pt x="0" y="0"/>
                </a:moveTo>
                <a:lnTo>
                  <a:pt x="514733" y="0"/>
                </a:lnTo>
                <a:lnTo>
                  <a:pt x="514733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967619" y="8358896"/>
            <a:ext cx="796168" cy="767216"/>
          </a:xfrm>
          <a:custGeom>
            <a:avLst/>
            <a:gdLst/>
            <a:ahLst/>
            <a:cxnLst/>
            <a:rect l="l" t="t" r="r" b="b"/>
            <a:pathLst>
              <a:path w="796168" h="767216">
                <a:moveTo>
                  <a:pt x="0" y="0"/>
                </a:moveTo>
                <a:lnTo>
                  <a:pt x="796168" y="0"/>
                </a:lnTo>
                <a:lnTo>
                  <a:pt x="796168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869833" y="5572814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904670" y="8236144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8" y="0"/>
                </a:lnTo>
                <a:lnTo>
                  <a:pt x="978628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317663" y="8298717"/>
            <a:ext cx="899016" cy="887574"/>
          </a:xfrm>
          <a:custGeom>
            <a:avLst/>
            <a:gdLst/>
            <a:ahLst/>
            <a:cxnLst/>
            <a:rect l="l" t="t" r="r" b="b"/>
            <a:pathLst>
              <a:path w="899016" h="887574">
                <a:moveTo>
                  <a:pt x="0" y="0"/>
                </a:moveTo>
                <a:lnTo>
                  <a:pt x="899017" y="0"/>
                </a:lnTo>
                <a:lnTo>
                  <a:pt x="899017" y="887574"/>
                </a:lnTo>
                <a:lnTo>
                  <a:pt x="0" y="887574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373090" y="5707040"/>
            <a:ext cx="788162" cy="922318"/>
          </a:xfrm>
          <a:custGeom>
            <a:avLst/>
            <a:gdLst/>
            <a:ahLst/>
            <a:cxnLst/>
            <a:rect l="l" t="t" r="r" b="b"/>
            <a:pathLst>
              <a:path w="788162" h="922318">
                <a:moveTo>
                  <a:pt x="0" y="0"/>
                </a:moveTo>
                <a:lnTo>
                  <a:pt x="788163" y="0"/>
                </a:lnTo>
                <a:lnTo>
                  <a:pt x="788163" y="922318"/>
                </a:lnTo>
                <a:lnTo>
                  <a:pt x="0" y="922318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5155175" y="6914222"/>
            <a:ext cx="958932" cy="922318"/>
          </a:xfrm>
          <a:custGeom>
            <a:avLst/>
            <a:gdLst/>
            <a:ahLst/>
            <a:cxnLst/>
            <a:rect l="l" t="t" r="r" b="b"/>
            <a:pathLst>
              <a:path w="958932" h="922318">
                <a:moveTo>
                  <a:pt x="0" y="0"/>
                </a:moveTo>
                <a:lnTo>
                  <a:pt x="958931" y="0"/>
                </a:lnTo>
                <a:lnTo>
                  <a:pt x="958931" y="922317"/>
                </a:lnTo>
                <a:lnTo>
                  <a:pt x="0" y="922317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3606270" y="6918016"/>
            <a:ext cx="926524" cy="950724"/>
          </a:xfrm>
          <a:custGeom>
            <a:avLst/>
            <a:gdLst/>
            <a:ahLst/>
            <a:cxnLst/>
            <a:rect l="l" t="t" r="r" b="b"/>
            <a:pathLst>
              <a:path w="926524" h="950724">
                <a:moveTo>
                  <a:pt x="0" y="0"/>
                </a:moveTo>
                <a:lnTo>
                  <a:pt x="926524" y="0"/>
                </a:lnTo>
                <a:lnTo>
                  <a:pt x="926524" y="950724"/>
                </a:lnTo>
                <a:lnTo>
                  <a:pt x="0" y="950724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2129499" y="7047708"/>
            <a:ext cx="877197" cy="877197"/>
          </a:xfrm>
          <a:custGeom>
            <a:avLst/>
            <a:gdLst/>
            <a:ahLst/>
            <a:cxnLst/>
            <a:rect l="l" t="t" r="r" b="b"/>
            <a:pathLst>
              <a:path w="877197" h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2084262" y="2968672"/>
            <a:ext cx="967671" cy="967671"/>
          </a:xfrm>
          <a:custGeom>
            <a:avLst/>
            <a:gdLst/>
            <a:ahLst/>
            <a:cxnLst/>
            <a:rect l="l" t="t" r="r" b="b"/>
            <a:pathLst>
              <a:path w="967671" h="967671">
                <a:moveTo>
                  <a:pt x="0" y="0"/>
                </a:moveTo>
                <a:lnTo>
                  <a:pt x="967670" y="0"/>
                </a:lnTo>
                <a:lnTo>
                  <a:pt x="967670" y="967670"/>
                </a:lnTo>
                <a:lnTo>
                  <a:pt x="0" y="967670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955465" y="7047481"/>
            <a:ext cx="1064254" cy="799158"/>
          </a:xfrm>
          <a:custGeom>
            <a:avLst/>
            <a:gdLst/>
            <a:ahLst/>
            <a:cxnLst/>
            <a:rect l="l" t="t" r="r" b="b"/>
            <a:pathLst>
              <a:path w="1064254" h="799158">
                <a:moveTo>
                  <a:pt x="0" y="0"/>
                </a:moveTo>
                <a:lnTo>
                  <a:pt x="1064254" y="0"/>
                </a:lnTo>
                <a:lnTo>
                  <a:pt x="1064254" y="799158"/>
                </a:lnTo>
                <a:lnTo>
                  <a:pt x="0" y="799158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5136669" y="4378202"/>
            <a:ext cx="701847" cy="977255"/>
          </a:xfrm>
          <a:custGeom>
            <a:avLst/>
            <a:gdLst/>
            <a:ahLst/>
            <a:cxnLst/>
            <a:rect l="l" t="t" r="r" b="b"/>
            <a:pathLst>
              <a:path w="701847" h="977255">
                <a:moveTo>
                  <a:pt x="0" y="0"/>
                </a:moveTo>
                <a:lnTo>
                  <a:pt x="701847" y="0"/>
                </a:lnTo>
                <a:lnTo>
                  <a:pt x="701847" y="977255"/>
                </a:lnTo>
                <a:lnTo>
                  <a:pt x="0" y="977255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4913497" y="8247738"/>
            <a:ext cx="1148191" cy="989531"/>
          </a:xfrm>
          <a:custGeom>
            <a:avLst/>
            <a:gdLst/>
            <a:ahLst/>
            <a:cxnLst/>
            <a:rect l="l" t="t" r="r" b="b"/>
            <a:pathLst>
              <a:path w="1148191" h="989531">
                <a:moveTo>
                  <a:pt x="0" y="0"/>
                </a:moveTo>
                <a:lnTo>
                  <a:pt x="1148191" y="0"/>
                </a:lnTo>
                <a:lnTo>
                  <a:pt x="1148191" y="989532"/>
                </a:lnTo>
                <a:lnTo>
                  <a:pt x="0" y="989532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9760121" y="8289530"/>
            <a:ext cx="884472" cy="884472"/>
          </a:xfrm>
          <a:custGeom>
            <a:avLst/>
            <a:gdLst/>
            <a:ahLst/>
            <a:cxnLst/>
            <a:rect l="l" t="t" r="r" b="b"/>
            <a:pathLst>
              <a:path w="884472" h="884472">
                <a:moveTo>
                  <a:pt x="0" y="0"/>
                </a:moveTo>
                <a:lnTo>
                  <a:pt x="884472" y="0"/>
                </a:lnTo>
                <a:lnTo>
                  <a:pt x="884472" y="884472"/>
                </a:lnTo>
                <a:lnTo>
                  <a:pt x="0" y="884472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5136669" y="5628671"/>
            <a:ext cx="1027960" cy="1043133"/>
          </a:xfrm>
          <a:custGeom>
            <a:avLst/>
            <a:gdLst/>
            <a:ahLst/>
            <a:cxnLst/>
            <a:rect l="l" t="t" r="r" b="b"/>
            <a:pathLst>
              <a:path w="1027960" h="1043133">
                <a:moveTo>
                  <a:pt x="0" y="0"/>
                </a:moveTo>
                <a:lnTo>
                  <a:pt x="1027960" y="0"/>
                </a:lnTo>
                <a:lnTo>
                  <a:pt x="1027960" y="1043133"/>
                </a:lnTo>
                <a:lnTo>
                  <a:pt x="0" y="1043133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6560968" y="2925089"/>
            <a:ext cx="789574" cy="975879"/>
          </a:xfrm>
          <a:custGeom>
            <a:avLst/>
            <a:gdLst/>
            <a:ahLst/>
            <a:cxnLst/>
            <a:rect l="l" t="t" r="r" b="b"/>
            <a:pathLst>
              <a:path w="789574" h="975879">
                <a:moveTo>
                  <a:pt x="0" y="0"/>
                </a:moveTo>
                <a:lnTo>
                  <a:pt x="789575" y="0"/>
                </a:lnTo>
                <a:lnTo>
                  <a:pt x="789575" y="975878"/>
                </a:lnTo>
                <a:lnTo>
                  <a:pt x="0" y="975878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510752" y="3007423"/>
            <a:ext cx="1181705" cy="887353"/>
          </a:xfrm>
          <a:custGeom>
            <a:avLst/>
            <a:gdLst/>
            <a:ahLst/>
            <a:cxnLst/>
            <a:rect l="l" t="t" r="r" b="b"/>
            <a:pathLst>
              <a:path w="1181705" h="887353">
                <a:moveTo>
                  <a:pt x="0" y="0"/>
                </a:moveTo>
                <a:lnTo>
                  <a:pt x="1181705" y="0"/>
                </a:lnTo>
                <a:lnTo>
                  <a:pt x="1181705" y="887353"/>
                </a:lnTo>
                <a:lnTo>
                  <a:pt x="0" y="887353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2349754" y="2989914"/>
            <a:ext cx="964077" cy="978307"/>
          </a:xfrm>
          <a:custGeom>
            <a:avLst/>
            <a:gdLst/>
            <a:ahLst/>
            <a:cxnLst/>
            <a:rect l="l" t="t" r="r" b="b"/>
            <a:pathLst>
              <a:path w="964077" h="97830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3529986" y="2948351"/>
            <a:ext cx="1079092" cy="1061434"/>
          </a:xfrm>
          <a:custGeom>
            <a:avLst/>
            <a:gdLst/>
            <a:ahLst/>
            <a:cxnLst/>
            <a:rect l="l" t="t" r="r" b="b"/>
            <a:pathLst>
              <a:path w="1079092" h="1061434">
                <a:moveTo>
                  <a:pt x="0" y="0"/>
                </a:moveTo>
                <a:lnTo>
                  <a:pt x="1079092" y="0"/>
                </a:lnTo>
                <a:lnTo>
                  <a:pt x="1079092" y="1061434"/>
                </a:lnTo>
                <a:lnTo>
                  <a:pt x="0" y="1061434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7919514" y="2906412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9" y="0"/>
                </a:lnTo>
                <a:lnTo>
                  <a:pt x="1236499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5113036" y="2906412"/>
            <a:ext cx="1043208" cy="1029931"/>
          </a:xfrm>
          <a:custGeom>
            <a:avLst/>
            <a:gdLst/>
            <a:ahLst/>
            <a:cxnLst/>
            <a:rect l="l" t="t" r="r" b="b"/>
            <a:pathLst>
              <a:path w="1043208" h="1029931">
                <a:moveTo>
                  <a:pt x="0" y="0"/>
                </a:moveTo>
                <a:lnTo>
                  <a:pt x="1043208" y="0"/>
                </a:lnTo>
                <a:lnTo>
                  <a:pt x="1043208" y="1029930"/>
                </a:lnTo>
                <a:lnTo>
                  <a:pt x="0" y="1029930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1151914" y="2987227"/>
            <a:ext cx="893040" cy="1072428"/>
          </a:xfrm>
          <a:custGeom>
            <a:avLst/>
            <a:gdLst/>
            <a:ahLst/>
            <a:cxnLst/>
            <a:rect l="l" t="t" r="r" b="b"/>
            <a:pathLst>
              <a:path w="893040" h="1072428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5136669" y="2815416"/>
            <a:ext cx="1023765" cy="1040796"/>
          </a:xfrm>
          <a:custGeom>
            <a:avLst/>
            <a:gdLst/>
            <a:ahLst/>
            <a:cxnLst/>
            <a:rect l="l" t="t" r="r" b="b"/>
            <a:pathLst>
              <a:path w="1023765" h="1040796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3866281" y="2906412"/>
            <a:ext cx="870363" cy="949800"/>
          </a:xfrm>
          <a:custGeom>
            <a:avLst/>
            <a:gdLst/>
            <a:ahLst/>
            <a:cxnLst/>
            <a:rect l="l" t="t" r="r" b="b"/>
            <a:pathLst>
              <a:path w="870363" h="949800">
                <a:moveTo>
                  <a:pt x="0" y="0"/>
                </a:moveTo>
                <a:lnTo>
                  <a:pt x="870363" y="0"/>
                </a:lnTo>
                <a:lnTo>
                  <a:pt x="870363" y="949800"/>
                </a:lnTo>
                <a:lnTo>
                  <a:pt x="0" y="949800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8110748" y="4265977"/>
            <a:ext cx="821164" cy="821164"/>
          </a:xfrm>
          <a:custGeom>
            <a:avLst/>
            <a:gdLst/>
            <a:ahLst/>
            <a:cxnLst/>
            <a:rect l="l" t="t" r="r" b="b"/>
            <a:pathLst>
              <a:path w="821164" h="821164">
                <a:moveTo>
                  <a:pt x="0" y="0"/>
                </a:moveTo>
                <a:lnTo>
                  <a:pt x="821164" y="0"/>
                </a:lnTo>
                <a:lnTo>
                  <a:pt x="821164" y="821164"/>
                </a:lnTo>
                <a:lnTo>
                  <a:pt x="0" y="821164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7" name="Freeform 47"/>
          <p:cNvSpPr/>
          <p:nvPr/>
        </p:nvSpPr>
        <p:spPr>
          <a:xfrm>
            <a:off x="6617364" y="4248507"/>
            <a:ext cx="804521" cy="910349"/>
          </a:xfrm>
          <a:custGeom>
            <a:avLst/>
            <a:gdLst/>
            <a:ahLst/>
            <a:cxnLst/>
            <a:rect l="l" t="t" r="r" b="b"/>
            <a:pathLst>
              <a:path w="804521" h="910349">
                <a:moveTo>
                  <a:pt x="0" y="0"/>
                </a:moveTo>
                <a:lnTo>
                  <a:pt x="804522" y="0"/>
                </a:lnTo>
                <a:lnTo>
                  <a:pt x="804522" y="910350"/>
                </a:lnTo>
                <a:lnTo>
                  <a:pt x="0" y="910350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8" name="Freeform 48"/>
          <p:cNvSpPr/>
          <p:nvPr/>
        </p:nvSpPr>
        <p:spPr>
          <a:xfrm>
            <a:off x="8110748" y="6983286"/>
            <a:ext cx="1016533" cy="725550"/>
          </a:xfrm>
          <a:custGeom>
            <a:avLst/>
            <a:gdLst/>
            <a:ahLst/>
            <a:cxnLst/>
            <a:rect l="l" t="t" r="r" b="b"/>
            <a:pathLst>
              <a:path w="1016533" h="725550">
                <a:moveTo>
                  <a:pt x="0" y="0"/>
                </a:moveTo>
                <a:lnTo>
                  <a:pt x="1016533" y="0"/>
                </a:lnTo>
                <a:lnTo>
                  <a:pt x="1016533" y="725551"/>
                </a:lnTo>
                <a:lnTo>
                  <a:pt x="0" y="725551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6433101" y="6941010"/>
            <a:ext cx="1045309" cy="767827"/>
          </a:xfrm>
          <a:custGeom>
            <a:avLst/>
            <a:gdLst/>
            <a:ahLst/>
            <a:cxnLst/>
            <a:rect l="l" t="t" r="r" b="b"/>
            <a:pathLst>
              <a:path w="1045309" h="767827">
                <a:moveTo>
                  <a:pt x="0" y="0"/>
                </a:moveTo>
                <a:lnTo>
                  <a:pt x="1045309" y="0"/>
                </a:lnTo>
                <a:lnTo>
                  <a:pt x="1045309" y="767827"/>
                </a:lnTo>
                <a:lnTo>
                  <a:pt x="0" y="767827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5259937" y="4352895"/>
            <a:ext cx="768331" cy="939072"/>
          </a:xfrm>
          <a:custGeom>
            <a:avLst/>
            <a:gdLst/>
            <a:ahLst/>
            <a:cxnLst/>
            <a:rect l="l" t="t" r="r" b="b"/>
            <a:pathLst>
              <a:path w="768331" h="939072">
                <a:moveTo>
                  <a:pt x="0" y="0"/>
                </a:moveTo>
                <a:lnTo>
                  <a:pt x="768331" y="0"/>
                </a:lnTo>
                <a:lnTo>
                  <a:pt x="768331" y="939072"/>
                </a:lnTo>
                <a:lnTo>
                  <a:pt x="0" y="939072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3521152" y="4446595"/>
            <a:ext cx="1139309" cy="880375"/>
          </a:xfrm>
          <a:custGeom>
            <a:avLst/>
            <a:gdLst/>
            <a:ahLst/>
            <a:cxnLst/>
            <a:rect l="l" t="t" r="r" b="b"/>
            <a:pathLst>
              <a:path w="1139309" h="880375">
                <a:moveTo>
                  <a:pt x="0" y="0"/>
                </a:moveTo>
                <a:lnTo>
                  <a:pt x="1139309" y="0"/>
                </a:lnTo>
                <a:lnTo>
                  <a:pt x="1139309" y="880375"/>
                </a:lnTo>
                <a:lnTo>
                  <a:pt x="0" y="880375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2334226" y="4397581"/>
            <a:ext cx="545814" cy="923685"/>
          </a:xfrm>
          <a:custGeom>
            <a:avLst/>
            <a:gdLst/>
            <a:ahLst/>
            <a:cxnLst/>
            <a:rect l="l" t="t" r="r" b="b"/>
            <a:pathLst>
              <a:path w="545814" h="923685">
                <a:moveTo>
                  <a:pt x="0" y="0"/>
                </a:moveTo>
                <a:lnTo>
                  <a:pt x="545814" y="0"/>
                </a:lnTo>
                <a:lnTo>
                  <a:pt x="545814" y="923685"/>
                </a:lnTo>
                <a:lnTo>
                  <a:pt x="0" y="923685"/>
                </a:lnTo>
                <a:lnTo>
                  <a:pt x="0" y="0"/>
                </a:lnTo>
                <a:close/>
              </a:path>
            </a:pathLst>
          </a:custGeom>
          <a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a:blipFill>
        </p:spPr>
      </p:sp>
      <p:sp>
        <p:nvSpPr>
          <p:cNvPr id="53" name="TextBox 53"/>
          <p:cNvSpPr txBox="1"/>
          <p:nvPr/>
        </p:nvSpPr>
        <p:spPr>
          <a:xfrm>
            <a:off x="5155175" y="1300470"/>
            <a:ext cx="7853603" cy="1043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08"/>
              </a:lnSpc>
              <a:spcBef>
                <a:spcPct val="0"/>
              </a:spcBef>
            </a:pPr>
            <a:r>
              <a:rPr lang="en-US" sz="6148">
                <a:solidFill>
                  <a:srgbClr val="051D40"/>
                </a:solidFill>
                <a:latin typeface="Open Sans Extra Bold"/>
              </a:rPr>
              <a:t>Resource Page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972B8B-4A79-7B97-6230-A3456AA0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548" y="3612344"/>
            <a:ext cx="3281896" cy="364367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506781" y="2267663"/>
            <a:ext cx="7274437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chemeClr val="tx2">
                    <a:lumMod val="75000"/>
                  </a:schemeClr>
                </a:solidFill>
                <a:latin typeface="Open Sans Extra Bold"/>
              </a:rPr>
              <a:t>Our Team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0191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 dirty="0">
                <a:solidFill>
                  <a:srgbClr val="FDFDFD"/>
                </a:solidFill>
                <a:latin typeface="Poppins Bold"/>
              </a:rPr>
              <a:t>Aaron Loeb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0191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</a:rPr>
              <a:t>CEO &amp; Founder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357503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</a:rPr>
              <a:t>Project manager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489556" y="6860236"/>
            <a:ext cx="3296071" cy="1686453"/>
            <a:chOff x="0" y="0"/>
            <a:chExt cx="922973" cy="2651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984195" y="3819364"/>
            <a:ext cx="3296071" cy="3161089"/>
          </a:xfrm>
          <a:custGeom>
            <a:avLst/>
            <a:gdLst/>
            <a:ahLst/>
            <a:cxnLst/>
            <a:rect l="l" t="t" r="r" b="b"/>
            <a:pathLst>
              <a:path w="3296071" h="3161089">
                <a:moveTo>
                  <a:pt x="0" y="0"/>
                </a:moveTo>
                <a:lnTo>
                  <a:pt x="3296070" y="0"/>
                </a:lnTo>
                <a:lnTo>
                  <a:pt x="3296070" y="3161089"/>
                </a:lnTo>
                <a:lnTo>
                  <a:pt x="0" y="316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994" t="-7055" r="-50600" b="-44107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2984196" y="6611411"/>
            <a:ext cx="3296071" cy="1935275"/>
            <a:chOff x="0" y="-38100"/>
            <a:chExt cx="922973" cy="30803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22973" cy="269939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-1766494" y="-816076"/>
            <a:ext cx="21820987" cy="1762900"/>
            <a:chOff x="0" y="0"/>
            <a:chExt cx="6110362" cy="49365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110362" cy="493651"/>
            </a:xfrm>
            <a:custGeom>
              <a:avLst/>
              <a:gdLst/>
              <a:ahLst/>
              <a:cxnLst/>
              <a:rect l="l" t="t" r="r" b="b"/>
              <a:pathLst>
                <a:path w="6110362" h="493651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FD0F135-5518-C1EF-B1FA-7FBAF2F07CB3}"/>
              </a:ext>
            </a:extLst>
          </p:cNvPr>
          <p:cNvGrpSpPr/>
          <p:nvPr/>
        </p:nvGrpSpPr>
        <p:grpSpPr>
          <a:xfrm>
            <a:off x="210202" y="1082885"/>
            <a:ext cx="3309031" cy="1159113"/>
            <a:chOff x="1142420" y="857669"/>
            <a:chExt cx="3309031" cy="1159113"/>
          </a:xfrm>
        </p:grpSpPr>
        <p:sp>
          <p:nvSpPr>
            <p:cNvPr id="40" name="TextBox 17">
              <a:extLst>
                <a:ext uri="{FF2B5EF4-FFF2-40B4-BE49-F238E27FC236}">
                  <a16:creationId xmlns:a16="http://schemas.microsoft.com/office/drawing/2014/main" id="{5F5E9AA2-52F8-6CEE-3548-D409D275C722}"/>
                </a:ext>
              </a:extLst>
            </p:cNvPr>
            <p:cNvSpPr txBox="1"/>
            <p:nvPr/>
          </p:nvSpPr>
          <p:spPr>
            <a:xfrm>
              <a:off x="2470251" y="1109418"/>
              <a:ext cx="1981200" cy="9073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21"/>
                </a:lnSpc>
                <a:spcBef>
                  <a:spcPct val="0"/>
                </a:spcBef>
              </a:pPr>
              <a:r>
                <a:rPr lang="en-US" sz="2586" spc="-51" dirty="0">
                  <a:solidFill>
                    <a:schemeClr val="tx1"/>
                  </a:solidFill>
                  <a:latin typeface="Poppins Bold"/>
                </a:rPr>
                <a:t>Nano-optic wizard</a:t>
              </a:r>
            </a:p>
          </p:txBody>
        </p:sp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31C0486F-732F-5392-7022-A3850991E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20" y="857669"/>
              <a:ext cx="1327831" cy="875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21B8BB-AE0A-6BD5-FD15-8FA6574019BA}"/>
              </a:ext>
            </a:extLst>
          </p:cNvPr>
          <p:cNvSpPr txBox="1"/>
          <p:nvPr/>
        </p:nvSpPr>
        <p:spPr>
          <a:xfrm>
            <a:off x="9793900" y="6977748"/>
            <a:ext cx="2687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Niharika Garg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7D5BB4-5C8E-5252-2B6D-F87F08EB4BB9}"/>
              </a:ext>
            </a:extLst>
          </p:cNvPr>
          <p:cNvCxnSpPr>
            <a:cxnSpLocks/>
          </p:cNvCxnSpPr>
          <p:nvPr/>
        </p:nvCxnSpPr>
        <p:spPr>
          <a:xfrm flipV="1">
            <a:off x="9805623" y="7481935"/>
            <a:ext cx="2544324" cy="11374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18E6A40-222C-729F-F4BE-9C7665415081}"/>
              </a:ext>
            </a:extLst>
          </p:cNvPr>
          <p:cNvSpPr txBox="1"/>
          <p:nvPr/>
        </p:nvSpPr>
        <p:spPr>
          <a:xfrm>
            <a:off x="13185665" y="6971818"/>
            <a:ext cx="2687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Dominik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D0BD5E0-9A59-92CE-63F5-775DE788C385}"/>
              </a:ext>
            </a:extLst>
          </p:cNvPr>
          <p:cNvCxnSpPr>
            <a:cxnSpLocks/>
          </p:cNvCxnSpPr>
          <p:nvPr/>
        </p:nvCxnSpPr>
        <p:spPr>
          <a:xfrm flipV="1">
            <a:off x="13247601" y="7476248"/>
            <a:ext cx="2544324" cy="11374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EBA7CA6-10D9-1D4C-843E-FABA3E4CFA9C}"/>
              </a:ext>
            </a:extLst>
          </p:cNvPr>
          <p:cNvGrpSpPr/>
          <p:nvPr/>
        </p:nvGrpSpPr>
        <p:grpSpPr>
          <a:xfrm>
            <a:off x="2470021" y="3636376"/>
            <a:ext cx="3354681" cy="4910313"/>
            <a:chOff x="2470021" y="3636376"/>
            <a:chExt cx="3354681" cy="4910313"/>
          </a:xfrm>
        </p:grpSpPr>
        <p:grpSp>
          <p:nvGrpSpPr>
            <p:cNvPr id="7" name="Group 7"/>
            <p:cNvGrpSpPr/>
            <p:nvPr/>
          </p:nvGrpSpPr>
          <p:grpSpPr>
            <a:xfrm>
              <a:off x="2476834" y="6919760"/>
              <a:ext cx="3347868" cy="1626929"/>
              <a:chOff x="0" y="0"/>
              <a:chExt cx="922973" cy="26513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22973" cy="265132"/>
              </a:xfrm>
              <a:custGeom>
                <a:avLst/>
                <a:gdLst/>
                <a:ahLst/>
                <a:cxnLst/>
                <a:rect l="l" t="t" r="r" b="b"/>
                <a:pathLst>
                  <a:path w="922973" h="265132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265132"/>
                    </a:lnTo>
                    <a:lnTo>
                      <a:pt x="0" y="265132"/>
                    </a:lnTo>
                    <a:close/>
                  </a:path>
                </a:pathLst>
              </a:custGeom>
              <a:solidFill>
                <a:srgbClr val="145DA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922973" cy="3032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3511EBD-F45D-E423-7A93-D1E45E5639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0021" y="3636376"/>
              <a:ext cx="3354681" cy="3354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895E26-1929-13E0-71D4-A972736E77D2}"/>
                </a:ext>
              </a:extLst>
            </p:cNvPr>
            <p:cNvSpPr txBox="1"/>
            <p:nvPr/>
          </p:nvSpPr>
          <p:spPr>
            <a:xfrm>
              <a:off x="2676683" y="7039889"/>
              <a:ext cx="26873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24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Dipali Kale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19A2F4A-312B-7E11-45BF-37C2AFDB36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6773" y="7550386"/>
              <a:ext cx="2544324" cy="11374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6F1D06D-8BB9-72B7-3C31-46E17C849765}"/>
                </a:ext>
              </a:extLst>
            </p:cNvPr>
            <p:cNvSpPr txBox="1"/>
            <p:nvPr/>
          </p:nvSpPr>
          <p:spPr>
            <a:xfrm>
              <a:off x="2924252" y="7733224"/>
              <a:ext cx="2382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400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Ph.D Chemistry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3A8335A-C243-2026-225C-15A7A40550AD}"/>
              </a:ext>
            </a:extLst>
          </p:cNvPr>
          <p:cNvGrpSpPr/>
          <p:nvPr/>
        </p:nvGrpSpPr>
        <p:grpSpPr>
          <a:xfrm>
            <a:off x="6009093" y="3635204"/>
            <a:ext cx="3281895" cy="4911485"/>
            <a:chOff x="6009093" y="3635204"/>
            <a:chExt cx="3281895" cy="491148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F3A70F0-38AA-A0E1-3CCE-0CDC44D2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9093" y="3635204"/>
              <a:ext cx="3281895" cy="3630414"/>
            </a:xfrm>
            <a:prstGeom prst="rect">
              <a:avLst/>
            </a:prstGeom>
          </p:spPr>
        </p:pic>
        <p:grpSp>
          <p:nvGrpSpPr>
            <p:cNvPr id="30" name="Group 7">
              <a:extLst>
                <a:ext uri="{FF2B5EF4-FFF2-40B4-BE49-F238E27FC236}">
                  <a16:creationId xmlns:a16="http://schemas.microsoft.com/office/drawing/2014/main" id="{AB0D06EC-EB06-B80F-709A-8EE2F143620B}"/>
                </a:ext>
              </a:extLst>
            </p:cNvPr>
            <p:cNvGrpSpPr/>
            <p:nvPr/>
          </p:nvGrpSpPr>
          <p:grpSpPr>
            <a:xfrm>
              <a:off x="6022245" y="6991057"/>
              <a:ext cx="3268743" cy="1555632"/>
              <a:chOff x="0" y="0"/>
              <a:chExt cx="922973" cy="265132"/>
            </a:xfrm>
          </p:grpSpPr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AB72601B-3EFC-C221-1C36-1745900340AD}"/>
                  </a:ext>
                </a:extLst>
              </p:cNvPr>
              <p:cNvSpPr/>
              <p:nvPr/>
            </p:nvSpPr>
            <p:spPr>
              <a:xfrm>
                <a:off x="0" y="0"/>
                <a:ext cx="922973" cy="265132"/>
              </a:xfrm>
              <a:custGeom>
                <a:avLst/>
                <a:gdLst/>
                <a:ahLst/>
                <a:cxnLst/>
                <a:rect l="l" t="t" r="r" b="b"/>
                <a:pathLst>
                  <a:path w="922973" h="265132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265132"/>
                    </a:lnTo>
                    <a:lnTo>
                      <a:pt x="0" y="265132"/>
                    </a:lnTo>
                    <a:close/>
                  </a:path>
                </a:pathLst>
              </a:custGeom>
              <a:solidFill>
                <a:srgbClr val="145DA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2" name="TextBox 9">
                <a:extLst>
                  <a:ext uri="{FF2B5EF4-FFF2-40B4-BE49-F238E27FC236}">
                    <a16:creationId xmlns:a16="http://schemas.microsoft.com/office/drawing/2014/main" id="{6D23EA90-A274-C283-C1AA-37099E8D799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22973" cy="3032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ACC77A-3A8D-C820-59E0-E7F03F37740E}"/>
                </a:ext>
              </a:extLst>
            </p:cNvPr>
            <p:cNvSpPr txBox="1"/>
            <p:nvPr/>
          </p:nvSpPr>
          <p:spPr>
            <a:xfrm>
              <a:off x="6158172" y="6977749"/>
              <a:ext cx="26873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24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Rabiat Ibrahim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7DB1A15-D030-4684-ECDE-34A041C2C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7878" y="7490180"/>
              <a:ext cx="2544324" cy="11374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4F8F037-0EAE-0213-89ED-868422A26173}"/>
                </a:ext>
              </a:extLst>
            </p:cNvPr>
            <p:cNvSpPr txBox="1"/>
            <p:nvPr/>
          </p:nvSpPr>
          <p:spPr>
            <a:xfrm>
              <a:off x="6272120" y="7637615"/>
              <a:ext cx="28162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400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Energy Engineer and Data Scientist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8899E69-3F3E-A4A6-5EEC-0AF37CB4D325}"/>
              </a:ext>
            </a:extLst>
          </p:cNvPr>
          <p:cNvSpPr txBox="1"/>
          <p:nvPr/>
        </p:nvSpPr>
        <p:spPr>
          <a:xfrm>
            <a:off x="9946299" y="7589021"/>
            <a:ext cx="2534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Ph.D Natural Science</a:t>
            </a:r>
          </a:p>
        </p:txBody>
      </p:sp>
      <p:sp>
        <p:nvSpPr>
          <p:cNvPr id="59" name="Freeform 15">
            <a:extLst>
              <a:ext uri="{FF2B5EF4-FFF2-40B4-BE49-F238E27FC236}">
                <a16:creationId xmlns:a16="http://schemas.microsoft.com/office/drawing/2014/main" id="{EB413B8B-1FBA-86D8-BE74-DDD71EED5036}"/>
              </a:ext>
            </a:extLst>
          </p:cNvPr>
          <p:cNvSpPr/>
          <p:nvPr/>
        </p:nvSpPr>
        <p:spPr>
          <a:xfrm>
            <a:off x="2124068" y="8862149"/>
            <a:ext cx="153396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16567"/>
            </a:stretch>
          </a:blipFill>
        </p:spPr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28EB31-2857-8232-9A37-CC30D2AA1CF6}"/>
              </a:ext>
            </a:extLst>
          </p:cNvPr>
          <p:cNvSpPr txBox="1"/>
          <p:nvPr/>
        </p:nvSpPr>
        <p:spPr>
          <a:xfrm>
            <a:off x="13446170" y="7513319"/>
            <a:ext cx="2382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Ph.D Biology and Virology</a:t>
            </a:r>
          </a:p>
        </p:txBody>
      </p:sp>
    </p:spTree>
    <p:extLst>
      <p:ext uri="{BB962C8B-B14F-4D97-AF65-F5344CB8AC3E}">
        <p14:creationId xmlns:p14="http://schemas.microsoft.com/office/powerpoint/2010/main" val="33737551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6D6DF794-50A4-C53A-263A-7E5CD155C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0600" y="9185969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6186" y="2468761"/>
            <a:ext cx="8973705" cy="6789539"/>
            <a:chOff x="0" y="0"/>
            <a:chExt cx="3042735" cy="13447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257800" y="780338"/>
            <a:ext cx="5748323" cy="99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 dirty="0">
                <a:solidFill>
                  <a:schemeClr val="tx2">
                    <a:lumMod val="75000"/>
                  </a:schemeClr>
                </a:solidFill>
                <a:latin typeface="Open Sans Extra Bold"/>
              </a:rPr>
              <a:t>Introduction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374BE92-8C25-6D44-24C2-685B5015E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763" y="2482477"/>
            <a:ext cx="8852959" cy="678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528279-94F1-697D-69B1-D0C2F1D5C379}"/>
              </a:ext>
            </a:extLst>
          </p:cNvPr>
          <p:cNvGrpSpPr/>
          <p:nvPr/>
        </p:nvGrpSpPr>
        <p:grpSpPr>
          <a:xfrm>
            <a:off x="17895" y="117245"/>
            <a:ext cx="3309031" cy="1159113"/>
            <a:chOff x="1142420" y="857669"/>
            <a:chExt cx="3309031" cy="1159113"/>
          </a:xfrm>
        </p:grpSpPr>
        <p:sp>
          <p:nvSpPr>
            <p:cNvPr id="12" name="TextBox 17">
              <a:extLst>
                <a:ext uri="{FF2B5EF4-FFF2-40B4-BE49-F238E27FC236}">
                  <a16:creationId xmlns:a16="http://schemas.microsoft.com/office/drawing/2014/main" id="{489E7E75-D1C2-8E62-ABF9-D56EB66BF66C}"/>
                </a:ext>
              </a:extLst>
            </p:cNvPr>
            <p:cNvSpPr txBox="1"/>
            <p:nvPr/>
          </p:nvSpPr>
          <p:spPr>
            <a:xfrm>
              <a:off x="2470251" y="1109418"/>
              <a:ext cx="1981200" cy="9073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21"/>
                </a:lnSpc>
                <a:spcBef>
                  <a:spcPct val="0"/>
                </a:spcBef>
              </a:pPr>
              <a:r>
                <a:rPr lang="en-US" sz="2586" spc="-51" dirty="0">
                  <a:solidFill>
                    <a:schemeClr val="tx1"/>
                  </a:solidFill>
                  <a:latin typeface="Poppins Bold"/>
                </a:rPr>
                <a:t>Nano-optic wizard</a:t>
              </a: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79B837D2-B5A8-8742-12DE-9DECFABC6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20" y="857669"/>
              <a:ext cx="1327831" cy="875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524B6C7-5F34-79D1-EA7A-9FCC2B417BFB}"/>
              </a:ext>
            </a:extLst>
          </p:cNvPr>
          <p:cNvSpPr txBox="1"/>
          <p:nvPr/>
        </p:nvSpPr>
        <p:spPr>
          <a:xfrm>
            <a:off x="348579" y="4024464"/>
            <a:ext cx="8443089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600" b="0" i="0" u="none" strike="noStrike" dirty="0">
                <a:solidFill>
                  <a:schemeClr val="bg1"/>
                </a:solidFill>
                <a:effectLst/>
              </a:rPr>
              <a:t>Part of the innate immune response mechanism</a:t>
            </a:r>
          </a:p>
          <a:p>
            <a:pPr rtl="0" fontAlgn="base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600" b="0" i="0" u="none" strike="noStrike" dirty="0">
                <a:solidFill>
                  <a:schemeClr val="bg1"/>
                </a:solidFill>
                <a:effectLst/>
              </a:rPr>
              <a:t>Neutrophils perform programmed cell death (NETosis)</a:t>
            </a:r>
          </a:p>
          <a:p>
            <a:pPr rtl="0" fontAlgn="base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600" b="0" i="0" u="none" strike="noStrike" dirty="0">
                <a:solidFill>
                  <a:schemeClr val="bg1"/>
                </a:solidFill>
                <a:effectLst/>
              </a:rPr>
              <a:t>NET: DNA backbone +  (antimicrobial) proteins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E427D-9EE3-6133-E2A5-E6B2E70818AA}"/>
              </a:ext>
            </a:extLst>
          </p:cNvPr>
          <p:cNvSpPr txBox="1"/>
          <p:nvPr/>
        </p:nvSpPr>
        <p:spPr>
          <a:xfrm>
            <a:off x="158631" y="2811454"/>
            <a:ext cx="88229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i="0" u="none" strike="noStrike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</a:rPr>
              <a:t>Neutrophil Extracellular Traps (NETs)</a:t>
            </a:r>
            <a:endParaRPr lang="en-DE" sz="44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2EDEF6-5D3B-902A-4146-41A56153258D}"/>
              </a:ext>
            </a:extLst>
          </p:cNvPr>
          <p:cNvCxnSpPr/>
          <p:nvPr/>
        </p:nvCxnSpPr>
        <p:spPr>
          <a:xfrm>
            <a:off x="348579" y="3580895"/>
            <a:ext cx="8109621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6">
            <a:extLst>
              <a:ext uri="{FF2B5EF4-FFF2-40B4-BE49-F238E27FC236}">
                <a16:creationId xmlns:a16="http://schemas.microsoft.com/office/drawing/2014/main" id="{801CCC61-E3AC-F6F6-4814-7F3AEDAC43AA}"/>
              </a:ext>
            </a:extLst>
          </p:cNvPr>
          <p:cNvGrpSpPr/>
          <p:nvPr/>
        </p:nvGrpSpPr>
        <p:grpSpPr>
          <a:xfrm>
            <a:off x="76186" y="2468761"/>
            <a:ext cx="8973705" cy="6789539"/>
            <a:chOff x="0" y="0"/>
            <a:chExt cx="3042735" cy="134476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6C0303C-EE35-C664-5695-031442F7B086}"/>
                </a:ext>
              </a:extLst>
            </p:cNvPr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BB1D37F2-6369-6F92-1F87-877F6FE44F4C}"/>
                </a:ext>
              </a:extLst>
            </p:cNvPr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528279-94F1-697D-69B1-D0C2F1D5C379}"/>
              </a:ext>
            </a:extLst>
          </p:cNvPr>
          <p:cNvGrpSpPr/>
          <p:nvPr/>
        </p:nvGrpSpPr>
        <p:grpSpPr>
          <a:xfrm>
            <a:off x="17895" y="117245"/>
            <a:ext cx="3309031" cy="1159113"/>
            <a:chOff x="1142420" y="857669"/>
            <a:chExt cx="3309031" cy="1159113"/>
          </a:xfrm>
        </p:grpSpPr>
        <p:sp>
          <p:nvSpPr>
            <p:cNvPr id="12" name="TextBox 17">
              <a:extLst>
                <a:ext uri="{FF2B5EF4-FFF2-40B4-BE49-F238E27FC236}">
                  <a16:creationId xmlns:a16="http://schemas.microsoft.com/office/drawing/2014/main" id="{489E7E75-D1C2-8E62-ABF9-D56EB66BF66C}"/>
                </a:ext>
              </a:extLst>
            </p:cNvPr>
            <p:cNvSpPr txBox="1"/>
            <p:nvPr/>
          </p:nvSpPr>
          <p:spPr>
            <a:xfrm>
              <a:off x="2470251" y="1109418"/>
              <a:ext cx="1981200" cy="9073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21"/>
                </a:lnSpc>
                <a:spcBef>
                  <a:spcPct val="0"/>
                </a:spcBef>
              </a:pPr>
              <a:r>
                <a:rPr lang="en-US" sz="2586" spc="-51" dirty="0">
                  <a:solidFill>
                    <a:schemeClr val="tx1"/>
                  </a:solidFill>
                  <a:latin typeface="Poppins Bold"/>
                </a:rPr>
                <a:t>Nano-optic wizard</a:t>
              </a: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79B837D2-B5A8-8742-12DE-9DECFABC6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20" y="857669"/>
              <a:ext cx="1327831" cy="875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524B6C7-5F34-79D1-EA7A-9FCC2B417BFB}"/>
              </a:ext>
            </a:extLst>
          </p:cNvPr>
          <p:cNvSpPr txBox="1"/>
          <p:nvPr/>
        </p:nvSpPr>
        <p:spPr>
          <a:xfrm>
            <a:off x="348579" y="4024464"/>
            <a:ext cx="8443089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600" b="0" i="0" u="none" strike="noStrike" dirty="0">
                <a:solidFill>
                  <a:schemeClr val="bg1"/>
                </a:solidFill>
                <a:effectLst/>
              </a:rPr>
              <a:t>Part of innate immune response mechanism</a:t>
            </a:r>
          </a:p>
          <a:p>
            <a:pPr rtl="0" fontAlgn="base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600" b="0" i="0" u="none" strike="noStrike" dirty="0">
                <a:solidFill>
                  <a:schemeClr val="bg1"/>
                </a:solidFill>
                <a:effectLst/>
              </a:rPr>
              <a:t>Neutrophils perform programmed cell death (NETosis)</a:t>
            </a:r>
          </a:p>
          <a:p>
            <a:pPr rtl="0" fontAlgn="base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600" b="0" i="0" u="none" strike="noStrike" dirty="0">
                <a:solidFill>
                  <a:schemeClr val="bg1"/>
                </a:solidFill>
                <a:effectLst/>
              </a:rPr>
              <a:t>NET: DNA backbone +  (antimicrobial) proteins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E427D-9EE3-6133-E2A5-E6B2E70818AA}"/>
              </a:ext>
            </a:extLst>
          </p:cNvPr>
          <p:cNvSpPr txBox="1"/>
          <p:nvPr/>
        </p:nvSpPr>
        <p:spPr>
          <a:xfrm>
            <a:off x="158631" y="2811454"/>
            <a:ext cx="88229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i="0" u="none" strike="noStrike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</a:rPr>
              <a:t>Neutrophil Extracellular Traps (NETs)</a:t>
            </a:r>
            <a:endParaRPr lang="en-DE" sz="44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8E58C46A-185E-3C4C-27F7-D321B0CB8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111" y="2468760"/>
            <a:ext cx="9052719" cy="678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BE99E750-BBB4-9DC6-8343-EBA59446A761}"/>
              </a:ext>
            </a:extLst>
          </p:cNvPr>
          <p:cNvSpPr txBox="1"/>
          <p:nvPr/>
        </p:nvSpPr>
        <p:spPr>
          <a:xfrm>
            <a:off x="5257800" y="780338"/>
            <a:ext cx="5748323" cy="99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 dirty="0">
                <a:solidFill>
                  <a:schemeClr val="tx2">
                    <a:lumMod val="75000"/>
                  </a:schemeClr>
                </a:solidFill>
                <a:latin typeface="Open Sans Extra Bold"/>
              </a:rPr>
              <a:t>Introduction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2E31AE-97B9-EA95-88B6-BF5263BE753B}"/>
              </a:ext>
            </a:extLst>
          </p:cNvPr>
          <p:cNvCxnSpPr/>
          <p:nvPr/>
        </p:nvCxnSpPr>
        <p:spPr>
          <a:xfrm>
            <a:off x="348579" y="3580895"/>
            <a:ext cx="8109621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31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6">
            <a:extLst>
              <a:ext uri="{FF2B5EF4-FFF2-40B4-BE49-F238E27FC236}">
                <a16:creationId xmlns:a16="http://schemas.microsoft.com/office/drawing/2014/main" id="{7A6BE362-A7EF-9388-E7E0-95EE75A892E5}"/>
              </a:ext>
            </a:extLst>
          </p:cNvPr>
          <p:cNvGrpSpPr/>
          <p:nvPr/>
        </p:nvGrpSpPr>
        <p:grpSpPr>
          <a:xfrm>
            <a:off x="76186" y="2468761"/>
            <a:ext cx="8973705" cy="6789539"/>
            <a:chOff x="0" y="0"/>
            <a:chExt cx="3042735" cy="134476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9349073-C551-54E3-7CD5-EC4E0F6339F3}"/>
                </a:ext>
              </a:extLst>
            </p:cNvPr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5A666B4C-25E5-7A1E-7F04-5510CFD49853}"/>
                </a:ext>
              </a:extLst>
            </p:cNvPr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6F50F1C-D1E4-9483-A988-9F17E4E9EDBE}"/>
              </a:ext>
            </a:extLst>
          </p:cNvPr>
          <p:cNvGrpSpPr/>
          <p:nvPr/>
        </p:nvGrpSpPr>
        <p:grpSpPr>
          <a:xfrm>
            <a:off x="15753008" y="9258300"/>
            <a:ext cx="2534992" cy="1028700"/>
            <a:chOff x="1231304" y="2155049"/>
            <a:chExt cx="6646004" cy="3911031"/>
          </a:xfrm>
        </p:grpSpPr>
        <p:pic>
          <p:nvPicPr>
            <p:cNvPr id="14" name="Picture 19">
              <a:extLst>
                <a:ext uri="{FF2B5EF4-FFF2-40B4-BE49-F238E27FC236}">
                  <a16:creationId xmlns:a16="http://schemas.microsoft.com/office/drawing/2014/main" id="{F72EDD87-70BC-5A0D-D04D-CF23F3D9D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9811" y="2155935"/>
              <a:ext cx="1256481" cy="1256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CE5B58-DA3D-F0C8-2850-CDE62E86EB3E}"/>
                </a:ext>
              </a:extLst>
            </p:cNvPr>
            <p:cNvGrpSpPr/>
            <p:nvPr/>
          </p:nvGrpSpPr>
          <p:grpSpPr>
            <a:xfrm>
              <a:off x="1231304" y="2155049"/>
              <a:ext cx="6646004" cy="3911031"/>
              <a:chOff x="1231304" y="2155049"/>
              <a:chExt cx="6646004" cy="3911031"/>
            </a:xfrm>
          </p:grpSpPr>
          <p:pic>
            <p:nvPicPr>
              <p:cNvPr id="16" name="Picture 17">
                <a:extLst>
                  <a:ext uri="{FF2B5EF4-FFF2-40B4-BE49-F238E27FC236}">
                    <a16:creationId xmlns:a16="http://schemas.microsoft.com/office/drawing/2014/main" id="{3F413BA6-73D3-BE98-3FF6-F8C0CC6B60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1304" y="2157081"/>
                <a:ext cx="1256482" cy="12564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8">
                <a:extLst>
                  <a:ext uri="{FF2B5EF4-FFF2-40B4-BE49-F238E27FC236}">
                    <a16:creationId xmlns:a16="http://schemas.microsoft.com/office/drawing/2014/main" id="{5FA9BC1F-F3ED-8081-8702-1365AA4295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3703" y="2155935"/>
                <a:ext cx="1256481" cy="1256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0">
                <a:extLst>
                  <a:ext uri="{FF2B5EF4-FFF2-40B4-BE49-F238E27FC236}">
                    <a16:creationId xmlns:a16="http://schemas.microsoft.com/office/drawing/2014/main" id="{02C79D2F-4585-13B2-F383-ABBD18AFC8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95919" y="2155935"/>
                <a:ext cx="1256481" cy="1256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1">
                <a:extLst>
                  <a:ext uri="{FF2B5EF4-FFF2-40B4-BE49-F238E27FC236}">
                    <a16:creationId xmlns:a16="http://schemas.microsoft.com/office/drawing/2014/main" id="{A6256696-9E5D-B812-E726-48F8312817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54290" y="2155049"/>
                <a:ext cx="1256481" cy="1256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2">
                <a:extLst>
                  <a:ext uri="{FF2B5EF4-FFF2-40B4-BE49-F238E27FC236}">
                    <a16:creationId xmlns:a16="http://schemas.microsoft.com/office/drawing/2014/main" id="{EFFC51AB-F2C4-1DD1-2726-367C039D89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1040" y="3482656"/>
                <a:ext cx="1256481" cy="1256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3">
                <a:extLst>
                  <a:ext uri="{FF2B5EF4-FFF2-40B4-BE49-F238E27FC236}">
                    <a16:creationId xmlns:a16="http://schemas.microsoft.com/office/drawing/2014/main" id="{6790910D-19F1-7D28-ED7D-D822A6E9B0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3715" y="3474407"/>
                <a:ext cx="1256469" cy="1256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4">
                <a:extLst>
                  <a:ext uri="{FF2B5EF4-FFF2-40B4-BE49-F238E27FC236}">
                    <a16:creationId xmlns:a16="http://schemas.microsoft.com/office/drawing/2014/main" id="{25F10724-0830-CF9E-BCC1-557DD64339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6683" y="3490207"/>
                <a:ext cx="1256453" cy="1256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5">
                <a:extLst>
                  <a:ext uri="{FF2B5EF4-FFF2-40B4-BE49-F238E27FC236}">
                    <a16:creationId xmlns:a16="http://schemas.microsoft.com/office/drawing/2014/main" id="{786EA1DE-9A03-7DC9-92F7-0D34F52365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5877" y="3490207"/>
                <a:ext cx="1256452" cy="12564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6">
                <a:extLst>
                  <a:ext uri="{FF2B5EF4-FFF2-40B4-BE49-F238E27FC236}">
                    <a16:creationId xmlns:a16="http://schemas.microsoft.com/office/drawing/2014/main" id="{F38829D6-21D0-926C-2485-82124B99B5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8831" y="3482656"/>
                <a:ext cx="1256451" cy="12564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7">
                <a:extLst>
                  <a:ext uri="{FF2B5EF4-FFF2-40B4-BE49-F238E27FC236}">
                    <a16:creationId xmlns:a16="http://schemas.microsoft.com/office/drawing/2014/main" id="{74799D69-DF04-5915-AE34-90944FD6E3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1056" y="4800070"/>
                <a:ext cx="1256465" cy="12564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8">
                <a:extLst>
                  <a:ext uri="{FF2B5EF4-FFF2-40B4-BE49-F238E27FC236}">
                    <a16:creationId xmlns:a16="http://schemas.microsoft.com/office/drawing/2014/main" id="{804D7F15-F3DD-ACF1-1CDC-D24ACFE4F9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4032" y="4809635"/>
                <a:ext cx="1256445" cy="12564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9">
                <a:extLst>
                  <a:ext uri="{FF2B5EF4-FFF2-40B4-BE49-F238E27FC236}">
                    <a16:creationId xmlns:a16="http://schemas.microsoft.com/office/drawing/2014/main" id="{523E9620-5D18-DFAF-E1B3-AAA12FB395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2358" y="4800070"/>
                <a:ext cx="1256442" cy="12559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30">
                <a:extLst>
                  <a:ext uri="{FF2B5EF4-FFF2-40B4-BE49-F238E27FC236}">
                    <a16:creationId xmlns:a16="http://schemas.microsoft.com/office/drawing/2014/main" id="{FC9D96AC-3F98-AF2A-F99F-AA741FE45D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5373" y="4769913"/>
                <a:ext cx="1256435" cy="12564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7">
                <a:extLst>
                  <a:ext uri="{FF2B5EF4-FFF2-40B4-BE49-F238E27FC236}">
                    <a16:creationId xmlns:a16="http://schemas.microsoft.com/office/drawing/2014/main" id="{58833AD5-A144-D99B-9CC1-68570FE15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6620843" y="4769883"/>
                <a:ext cx="1256465" cy="12564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257800" y="780338"/>
            <a:ext cx="7696200" cy="982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 dirty="0">
                <a:solidFill>
                  <a:schemeClr val="tx2">
                    <a:lumMod val="75000"/>
                  </a:schemeClr>
                </a:solidFill>
                <a:latin typeface="Open Sans Extra Bold"/>
              </a:rPr>
              <a:t>About the Data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528279-94F1-697D-69B1-D0C2F1D5C379}"/>
              </a:ext>
            </a:extLst>
          </p:cNvPr>
          <p:cNvGrpSpPr/>
          <p:nvPr/>
        </p:nvGrpSpPr>
        <p:grpSpPr>
          <a:xfrm>
            <a:off x="17895" y="117245"/>
            <a:ext cx="3309031" cy="1159113"/>
            <a:chOff x="1142420" y="857669"/>
            <a:chExt cx="3309031" cy="1159113"/>
          </a:xfrm>
        </p:grpSpPr>
        <p:sp>
          <p:nvSpPr>
            <p:cNvPr id="12" name="TextBox 17">
              <a:extLst>
                <a:ext uri="{FF2B5EF4-FFF2-40B4-BE49-F238E27FC236}">
                  <a16:creationId xmlns:a16="http://schemas.microsoft.com/office/drawing/2014/main" id="{489E7E75-D1C2-8E62-ABF9-D56EB66BF66C}"/>
                </a:ext>
              </a:extLst>
            </p:cNvPr>
            <p:cNvSpPr txBox="1"/>
            <p:nvPr/>
          </p:nvSpPr>
          <p:spPr>
            <a:xfrm>
              <a:off x="2470251" y="1109418"/>
              <a:ext cx="1981200" cy="9073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21"/>
                </a:lnSpc>
                <a:spcBef>
                  <a:spcPct val="0"/>
                </a:spcBef>
              </a:pPr>
              <a:r>
                <a:rPr lang="en-US" sz="2586" spc="-51" dirty="0">
                  <a:solidFill>
                    <a:schemeClr val="tx1"/>
                  </a:solidFill>
                  <a:latin typeface="Poppins Bold"/>
                </a:rPr>
                <a:t>Nano-optic wizard</a:t>
              </a: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79B837D2-B5A8-8742-12DE-9DECFABC6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20" y="857669"/>
              <a:ext cx="1327831" cy="875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94E427D-9EE3-6133-E2A5-E6B2E70818AA}"/>
              </a:ext>
            </a:extLst>
          </p:cNvPr>
          <p:cNvSpPr txBox="1"/>
          <p:nvPr/>
        </p:nvSpPr>
        <p:spPr>
          <a:xfrm>
            <a:off x="178831" y="2597031"/>
            <a:ext cx="88229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 i="0" u="none" strike="noStrike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</a:rPr>
              <a:t>How does  real NET data look like?</a:t>
            </a:r>
            <a:endParaRPr lang="en-DE" sz="44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5D80A-27D7-E638-543F-607442E8FB10}"/>
              </a:ext>
            </a:extLst>
          </p:cNvPr>
          <p:cNvSpPr txBox="1"/>
          <p:nvPr/>
        </p:nvSpPr>
        <p:spPr>
          <a:xfrm>
            <a:off x="178831" y="3446260"/>
            <a:ext cx="923969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4000" b="0" i="0" u="none" strike="noStrike" dirty="0">
                <a:solidFill>
                  <a:schemeClr val="bg1"/>
                </a:solidFill>
                <a:effectLst/>
              </a:rPr>
              <a:t>Fluorescence microscopy images of? cells stained with DAPI (blue),.....(green) and …..orange (red).</a:t>
            </a:r>
            <a:endParaRPr lang="en-GB" sz="4000" b="0" dirty="0">
              <a:solidFill>
                <a:schemeClr val="bg1"/>
              </a:solidFill>
              <a:effectLst/>
            </a:endParaRPr>
          </a:p>
          <a:p>
            <a:br>
              <a:rPr lang="en-GB" sz="4000" dirty="0">
                <a:solidFill>
                  <a:schemeClr val="bg1"/>
                </a:solidFill>
              </a:rPr>
            </a:br>
            <a:endParaRPr lang="en-DE" sz="4000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26C3E8-D513-ECD3-7A1E-7A8812E1FC51}"/>
              </a:ext>
            </a:extLst>
          </p:cNvPr>
          <p:cNvGrpSpPr/>
          <p:nvPr/>
        </p:nvGrpSpPr>
        <p:grpSpPr>
          <a:xfrm>
            <a:off x="9353079" y="2521164"/>
            <a:ext cx="9066874" cy="6716420"/>
            <a:chOff x="9221126" y="2505715"/>
            <a:chExt cx="9066874" cy="6716420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79B8D9F7-C5FE-5FC7-3E1A-3BB6AAD14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0512" y="2505715"/>
              <a:ext cx="7385989" cy="671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6C0E70-9F90-1C5A-2F89-65D8951EC60F}"/>
                </a:ext>
              </a:extLst>
            </p:cNvPr>
            <p:cNvSpPr txBox="1"/>
            <p:nvPr/>
          </p:nvSpPr>
          <p:spPr>
            <a:xfrm>
              <a:off x="13716000" y="2626788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400" dirty="0">
                  <a:solidFill>
                    <a:srgbClr val="FF0000"/>
                  </a:solidFill>
                </a:rPr>
                <a:t>Negative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D9E698-3D47-C6CE-A213-62C8BFC92F6D}"/>
                </a:ext>
              </a:extLst>
            </p:cNvPr>
            <p:cNvSpPr txBox="1"/>
            <p:nvPr/>
          </p:nvSpPr>
          <p:spPr>
            <a:xfrm>
              <a:off x="16687800" y="5117180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400" dirty="0">
                  <a:solidFill>
                    <a:srgbClr val="FF0000"/>
                  </a:solidFill>
                </a:rPr>
                <a:t>Negative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A9C263-8D2D-3195-0AB6-674397374D10}"/>
                </a:ext>
              </a:extLst>
            </p:cNvPr>
            <p:cNvSpPr txBox="1"/>
            <p:nvPr/>
          </p:nvSpPr>
          <p:spPr>
            <a:xfrm>
              <a:off x="13563600" y="8516703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400" dirty="0">
                  <a:solidFill>
                    <a:srgbClr val="00B050"/>
                  </a:solidFill>
                </a:rPr>
                <a:t>Positive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9E4BE1-C063-C7FF-445C-65A3603D5114}"/>
                </a:ext>
              </a:extLst>
            </p:cNvPr>
            <p:cNvSpPr txBox="1"/>
            <p:nvPr/>
          </p:nvSpPr>
          <p:spPr>
            <a:xfrm>
              <a:off x="9221126" y="7295595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400" dirty="0">
                  <a:solidFill>
                    <a:srgbClr val="00B050"/>
                  </a:solidFill>
                </a:rPr>
                <a:t>Positive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809A3F9-31DB-735A-3C09-D8FEB792F3AA}"/>
              </a:ext>
            </a:extLst>
          </p:cNvPr>
          <p:cNvCxnSpPr/>
          <p:nvPr/>
        </p:nvCxnSpPr>
        <p:spPr>
          <a:xfrm>
            <a:off x="348579" y="3580895"/>
            <a:ext cx="8109621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30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6">
            <a:extLst>
              <a:ext uri="{FF2B5EF4-FFF2-40B4-BE49-F238E27FC236}">
                <a16:creationId xmlns:a16="http://schemas.microsoft.com/office/drawing/2014/main" id="{9CF94196-2673-000E-55E0-E6FF4D8A91C4}"/>
              </a:ext>
            </a:extLst>
          </p:cNvPr>
          <p:cNvGrpSpPr/>
          <p:nvPr/>
        </p:nvGrpSpPr>
        <p:grpSpPr>
          <a:xfrm>
            <a:off x="76186" y="2468761"/>
            <a:ext cx="8973705" cy="6789539"/>
            <a:chOff x="0" y="0"/>
            <a:chExt cx="3042735" cy="134476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A06C0F7F-8E8E-DEA4-B025-F1ADF745DB2B}"/>
                </a:ext>
              </a:extLst>
            </p:cNvPr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E00116B9-08D9-14D5-BC4F-0EB6B660DFCC}"/>
                </a:ext>
              </a:extLst>
            </p:cNvPr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257800" y="780338"/>
            <a:ext cx="7696200" cy="982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 dirty="0">
                <a:solidFill>
                  <a:schemeClr val="tx2">
                    <a:lumMod val="75000"/>
                  </a:schemeClr>
                </a:solidFill>
                <a:latin typeface="Open Sans Extra Bold"/>
              </a:rPr>
              <a:t>About the Data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528279-94F1-697D-69B1-D0C2F1D5C379}"/>
              </a:ext>
            </a:extLst>
          </p:cNvPr>
          <p:cNvGrpSpPr/>
          <p:nvPr/>
        </p:nvGrpSpPr>
        <p:grpSpPr>
          <a:xfrm>
            <a:off x="17895" y="117245"/>
            <a:ext cx="3309031" cy="1159113"/>
            <a:chOff x="1142420" y="857669"/>
            <a:chExt cx="3309031" cy="1159113"/>
          </a:xfrm>
        </p:grpSpPr>
        <p:sp>
          <p:nvSpPr>
            <p:cNvPr id="12" name="TextBox 17">
              <a:extLst>
                <a:ext uri="{FF2B5EF4-FFF2-40B4-BE49-F238E27FC236}">
                  <a16:creationId xmlns:a16="http://schemas.microsoft.com/office/drawing/2014/main" id="{489E7E75-D1C2-8E62-ABF9-D56EB66BF66C}"/>
                </a:ext>
              </a:extLst>
            </p:cNvPr>
            <p:cNvSpPr txBox="1"/>
            <p:nvPr/>
          </p:nvSpPr>
          <p:spPr>
            <a:xfrm>
              <a:off x="2470251" y="1109418"/>
              <a:ext cx="1981200" cy="9073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21"/>
                </a:lnSpc>
                <a:spcBef>
                  <a:spcPct val="0"/>
                </a:spcBef>
              </a:pPr>
              <a:r>
                <a:rPr lang="en-US" sz="2586" spc="-51" dirty="0">
                  <a:solidFill>
                    <a:schemeClr val="tx1"/>
                  </a:solidFill>
                  <a:latin typeface="Poppins Bold"/>
                </a:rPr>
                <a:t>Nano-optic wizard</a:t>
              </a: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79B837D2-B5A8-8742-12DE-9DECFABC6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20" y="857669"/>
              <a:ext cx="1327831" cy="875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94E427D-9EE3-6133-E2A5-E6B2E70818AA}"/>
              </a:ext>
            </a:extLst>
          </p:cNvPr>
          <p:cNvSpPr txBox="1"/>
          <p:nvPr/>
        </p:nvSpPr>
        <p:spPr>
          <a:xfrm>
            <a:off x="178831" y="2597031"/>
            <a:ext cx="88229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 i="0" u="none" strike="noStrike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</a:rPr>
              <a:t>How does  real NET data look like?</a:t>
            </a:r>
            <a:endParaRPr lang="en-DE" sz="44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5D80A-27D7-E638-543F-607442E8FB10}"/>
              </a:ext>
            </a:extLst>
          </p:cNvPr>
          <p:cNvSpPr txBox="1"/>
          <p:nvPr/>
        </p:nvSpPr>
        <p:spPr>
          <a:xfrm>
            <a:off x="210128" y="3400613"/>
            <a:ext cx="923969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4000" b="0" i="0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Fluorescence microscopy images of? cells stained with DAPI (blue),.....(green) and …..orange (red).</a:t>
            </a:r>
            <a:endParaRPr lang="en-GB" sz="4000" b="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  <a:p>
            <a:br>
              <a:rPr lang="en-GB" sz="4000" dirty="0">
                <a:solidFill>
                  <a:schemeClr val="bg1"/>
                </a:solidFill>
              </a:rPr>
            </a:br>
            <a:endParaRPr lang="en-DE" sz="40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48BB76-D5FA-E063-3D3E-07321A70F7A7}"/>
              </a:ext>
            </a:extLst>
          </p:cNvPr>
          <p:cNvGrpSpPr/>
          <p:nvPr/>
        </p:nvGrpSpPr>
        <p:grpSpPr>
          <a:xfrm>
            <a:off x="9577900" y="3758240"/>
            <a:ext cx="8704180" cy="5532744"/>
            <a:chOff x="1231304" y="2155049"/>
            <a:chExt cx="6646004" cy="3911031"/>
          </a:xfrm>
        </p:grpSpPr>
        <p:pic>
          <p:nvPicPr>
            <p:cNvPr id="14" name="Picture 19">
              <a:extLst>
                <a:ext uri="{FF2B5EF4-FFF2-40B4-BE49-F238E27FC236}">
                  <a16:creationId xmlns:a16="http://schemas.microsoft.com/office/drawing/2014/main" id="{F47428FC-4FE2-EA86-E674-73E82CDA7E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9811" y="2155935"/>
              <a:ext cx="1256481" cy="1256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C8F5479-29A0-1B73-B842-20D6E627DEE4}"/>
                </a:ext>
              </a:extLst>
            </p:cNvPr>
            <p:cNvGrpSpPr/>
            <p:nvPr/>
          </p:nvGrpSpPr>
          <p:grpSpPr>
            <a:xfrm>
              <a:off x="1231304" y="2155049"/>
              <a:ext cx="6646004" cy="3911031"/>
              <a:chOff x="1231304" y="2155049"/>
              <a:chExt cx="6646004" cy="3911031"/>
            </a:xfrm>
          </p:grpSpPr>
          <p:pic>
            <p:nvPicPr>
              <p:cNvPr id="16" name="Picture 17">
                <a:extLst>
                  <a:ext uri="{FF2B5EF4-FFF2-40B4-BE49-F238E27FC236}">
                    <a16:creationId xmlns:a16="http://schemas.microsoft.com/office/drawing/2014/main" id="{4EED87F5-B77B-31B3-C26D-ABEFD2BC32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1304" y="2157081"/>
                <a:ext cx="1256482" cy="12564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8">
                <a:extLst>
                  <a:ext uri="{FF2B5EF4-FFF2-40B4-BE49-F238E27FC236}">
                    <a16:creationId xmlns:a16="http://schemas.microsoft.com/office/drawing/2014/main" id="{B7F42615-C504-2B35-5FDA-1DEEFE34FC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3703" y="2155935"/>
                <a:ext cx="1256481" cy="1256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0">
                <a:extLst>
                  <a:ext uri="{FF2B5EF4-FFF2-40B4-BE49-F238E27FC236}">
                    <a16:creationId xmlns:a16="http://schemas.microsoft.com/office/drawing/2014/main" id="{7BCC5E9E-3E1F-76C9-6251-394920E6F1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95919" y="2155935"/>
                <a:ext cx="1256481" cy="1256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1">
                <a:extLst>
                  <a:ext uri="{FF2B5EF4-FFF2-40B4-BE49-F238E27FC236}">
                    <a16:creationId xmlns:a16="http://schemas.microsoft.com/office/drawing/2014/main" id="{7189FB01-7E0E-C3EC-C08D-557241679D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54290" y="2155049"/>
                <a:ext cx="1256481" cy="1256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2">
                <a:extLst>
                  <a:ext uri="{FF2B5EF4-FFF2-40B4-BE49-F238E27FC236}">
                    <a16:creationId xmlns:a16="http://schemas.microsoft.com/office/drawing/2014/main" id="{98E46D43-CBEE-C842-3A4A-76223E8047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1040" y="3482656"/>
                <a:ext cx="1256481" cy="1256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3">
                <a:extLst>
                  <a:ext uri="{FF2B5EF4-FFF2-40B4-BE49-F238E27FC236}">
                    <a16:creationId xmlns:a16="http://schemas.microsoft.com/office/drawing/2014/main" id="{427D542A-61A7-678A-1495-C1316F1B7B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3715" y="3474407"/>
                <a:ext cx="1256469" cy="1256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4">
                <a:extLst>
                  <a:ext uri="{FF2B5EF4-FFF2-40B4-BE49-F238E27FC236}">
                    <a16:creationId xmlns:a16="http://schemas.microsoft.com/office/drawing/2014/main" id="{7092189B-B32E-9FBA-7393-6293CEB561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6683" y="3490207"/>
                <a:ext cx="1256453" cy="1256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5">
                <a:extLst>
                  <a:ext uri="{FF2B5EF4-FFF2-40B4-BE49-F238E27FC236}">
                    <a16:creationId xmlns:a16="http://schemas.microsoft.com/office/drawing/2014/main" id="{EAF52EC8-C1D0-572A-00E3-5528962A76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5877" y="3490207"/>
                <a:ext cx="1256452" cy="12564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6">
                <a:extLst>
                  <a:ext uri="{FF2B5EF4-FFF2-40B4-BE49-F238E27FC236}">
                    <a16:creationId xmlns:a16="http://schemas.microsoft.com/office/drawing/2014/main" id="{7D5E8416-831E-9E6F-218C-E95EE772D3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8831" y="3482656"/>
                <a:ext cx="1256451" cy="12564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7">
                <a:extLst>
                  <a:ext uri="{FF2B5EF4-FFF2-40B4-BE49-F238E27FC236}">
                    <a16:creationId xmlns:a16="http://schemas.microsoft.com/office/drawing/2014/main" id="{87B401FF-CF0C-DDD5-4F87-CDD8832E45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1056" y="4800070"/>
                <a:ext cx="1256465" cy="12564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8">
                <a:extLst>
                  <a:ext uri="{FF2B5EF4-FFF2-40B4-BE49-F238E27FC236}">
                    <a16:creationId xmlns:a16="http://schemas.microsoft.com/office/drawing/2014/main" id="{7C76BCF1-1342-DFCF-CBC7-82BBF3119B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4032" y="4809635"/>
                <a:ext cx="1256445" cy="12564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9">
                <a:extLst>
                  <a:ext uri="{FF2B5EF4-FFF2-40B4-BE49-F238E27FC236}">
                    <a16:creationId xmlns:a16="http://schemas.microsoft.com/office/drawing/2014/main" id="{733DF644-9B33-ADC5-5C30-14815284D9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2358" y="4800070"/>
                <a:ext cx="1256442" cy="12559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30">
                <a:extLst>
                  <a:ext uri="{FF2B5EF4-FFF2-40B4-BE49-F238E27FC236}">
                    <a16:creationId xmlns:a16="http://schemas.microsoft.com/office/drawing/2014/main" id="{7A216928-DCF6-C1BE-9FF6-F07848214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5373" y="4769913"/>
                <a:ext cx="1256435" cy="12564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7">
                <a:extLst>
                  <a:ext uri="{FF2B5EF4-FFF2-40B4-BE49-F238E27FC236}">
                    <a16:creationId xmlns:a16="http://schemas.microsoft.com/office/drawing/2014/main" id="{A481A43D-76A7-9898-652F-1CA6413769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6620843" y="4769883"/>
                <a:ext cx="1256465" cy="12564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74E0AF1-4A8F-F768-A813-21484D135DD3}"/>
              </a:ext>
            </a:extLst>
          </p:cNvPr>
          <p:cNvSpPr txBox="1"/>
          <p:nvPr/>
        </p:nvSpPr>
        <p:spPr>
          <a:xfrm>
            <a:off x="502786" y="7035165"/>
            <a:ext cx="8564089" cy="1843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000" dirty="0">
                <a:solidFill>
                  <a:schemeClr val="bg1"/>
                </a:solidFill>
              </a:rPr>
              <a:t>Heterogeneity of the dataset and the NETs is a Challenge.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D411D7-7FBE-8FFB-F61C-7EF2D9420DCB}"/>
              </a:ext>
            </a:extLst>
          </p:cNvPr>
          <p:cNvSpPr txBox="1"/>
          <p:nvPr/>
        </p:nvSpPr>
        <p:spPr>
          <a:xfrm>
            <a:off x="9829800" y="2597031"/>
            <a:ext cx="8371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400" b="1" dirty="0">
                <a:solidFill>
                  <a:schemeClr val="accent5">
                    <a:lumMod val="75000"/>
                  </a:schemeClr>
                </a:solidFill>
              </a:rPr>
              <a:t>NET and non-NETs manifestion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F6E470B-5B4F-1C63-94F5-F1CB95CBC327}"/>
              </a:ext>
            </a:extLst>
          </p:cNvPr>
          <p:cNvCxnSpPr/>
          <p:nvPr/>
        </p:nvCxnSpPr>
        <p:spPr>
          <a:xfrm>
            <a:off x="348579" y="3580895"/>
            <a:ext cx="8109621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635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02273" y="-8767"/>
            <a:ext cx="4907787" cy="10295767"/>
          </a:xfrm>
          <a:custGeom>
            <a:avLst/>
            <a:gdLst/>
            <a:ahLst/>
            <a:cxnLst/>
            <a:rect l="l" t="t" r="r" b="b"/>
            <a:pathLst>
              <a:path w="4907787" h="1029576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r="-1988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19166" y="951490"/>
            <a:ext cx="12358379" cy="1043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4800" dirty="0">
                <a:solidFill>
                  <a:schemeClr val="tx2">
                    <a:lumMod val="20000"/>
                    <a:lumOff val="80000"/>
                  </a:schemeClr>
                </a:solidFill>
                <a:latin typeface="Open Sans Extra Bold"/>
              </a:rPr>
              <a:t>Project Goal and Objective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13691" y="8160464"/>
            <a:ext cx="3813100" cy="403308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61C2CC-BE6D-9F6A-6E52-A3CE5F6F734D}"/>
              </a:ext>
            </a:extLst>
          </p:cNvPr>
          <p:cNvGrpSpPr/>
          <p:nvPr/>
        </p:nvGrpSpPr>
        <p:grpSpPr>
          <a:xfrm>
            <a:off x="3164038" y="4955388"/>
            <a:ext cx="14586028" cy="5088907"/>
            <a:chOff x="1028700" y="3852968"/>
            <a:chExt cx="14586028" cy="5088907"/>
          </a:xfrm>
        </p:grpSpPr>
        <p:grpSp>
          <p:nvGrpSpPr>
            <p:cNvPr id="3" name="Group 3"/>
            <p:cNvGrpSpPr/>
            <p:nvPr/>
          </p:nvGrpSpPr>
          <p:grpSpPr>
            <a:xfrm>
              <a:off x="1028700" y="3852968"/>
              <a:ext cx="14586028" cy="5088907"/>
              <a:chOff x="0" y="0"/>
              <a:chExt cx="3841588" cy="134028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41588" cy="1340288"/>
              </a:xfrm>
              <a:custGeom>
                <a:avLst/>
                <a:gdLst/>
                <a:ahLst/>
                <a:cxnLst/>
                <a:rect l="l" t="t" r="r" b="b"/>
                <a:pathLst>
                  <a:path w="3841588" h="1340288">
                    <a:moveTo>
                      <a:pt x="9023" y="0"/>
                    </a:moveTo>
                    <a:lnTo>
                      <a:pt x="3832565" y="0"/>
                    </a:lnTo>
                    <a:cubicBezTo>
                      <a:pt x="3837548" y="0"/>
                      <a:pt x="3841588" y="4040"/>
                      <a:pt x="3841588" y="9023"/>
                    </a:cubicBezTo>
                    <a:lnTo>
                      <a:pt x="3841588" y="1331265"/>
                    </a:lnTo>
                    <a:cubicBezTo>
                      <a:pt x="3841588" y="1336248"/>
                      <a:pt x="3837548" y="1340288"/>
                      <a:pt x="3832565" y="1340288"/>
                    </a:cubicBezTo>
                    <a:lnTo>
                      <a:pt x="9023" y="1340288"/>
                    </a:lnTo>
                    <a:cubicBezTo>
                      <a:pt x="4040" y="1340288"/>
                      <a:pt x="0" y="1336248"/>
                      <a:pt x="0" y="1331265"/>
                    </a:cubicBezTo>
                    <a:lnTo>
                      <a:pt x="0" y="9023"/>
                    </a:lnTo>
                    <a:cubicBezTo>
                      <a:pt x="0" y="4040"/>
                      <a:pt x="4040" y="0"/>
                      <a:pt x="9023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n-DE" dirty="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841588" cy="1378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462920" y="6384261"/>
              <a:ext cx="4161784" cy="2054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3"/>
                </a:lnSpc>
              </a:pP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Lorem ipsum dolor sit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amet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,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consectetur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adipiscing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elit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.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Nullam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laoreet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risus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fringilla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,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egestas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elit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a,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consequat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augue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.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Phasellus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sollicitudin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felis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mi,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quis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egestas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ex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ornare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sed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quis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adipiscing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. 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5938890" y="4181637"/>
              <a:ext cx="0" cy="4410340"/>
            </a:xfrm>
            <a:prstGeom prst="line">
              <a:avLst/>
            </a:prstGeom>
            <a:ln w="38100" cap="flat">
              <a:solidFill>
                <a:srgbClr val="145DA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883828" y="5706087"/>
              <a:ext cx="3500093" cy="454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59"/>
                </a:lnSpc>
                <a:spcBef>
                  <a:spcPct val="0"/>
                </a:spcBef>
              </a:pPr>
              <a:r>
                <a:rPr lang="en-US" sz="2685" dirty="0">
                  <a:solidFill>
                    <a:srgbClr val="145DA0"/>
                  </a:solidFill>
                  <a:latin typeface="Open Sans Extra Bold"/>
                </a:rPr>
                <a:t>Data Preprocessing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299437" y="6409167"/>
              <a:ext cx="4161784" cy="2054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3"/>
                </a:lnSpc>
              </a:pPr>
              <a:r>
                <a:rPr lang="en-US" sz="1973" u="none" strike="noStrike" spc="-39">
                  <a:solidFill>
                    <a:srgbClr val="145DA0"/>
                  </a:solidFill>
                  <a:latin typeface="Poppins"/>
                </a:rPr>
                <a:t>Lorem ipsum dolor sit amet, consectetur adipiscing elit. Nullam laoreet risus fringilla, egestas elit a, consequat augue. Phasellus sollicitudin felis mi, quis egestas ex ornare sed quis adipiscing.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206084" y="5695148"/>
              <a:ext cx="2348490" cy="465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9"/>
                </a:lnSpc>
                <a:spcBef>
                  <a:spcPct val="0"/>
                </a:spcBef>
              </a:pPr>
              <a:r>
                <a:rPr lang="en-US" sz="2685" dirty="0">
                  <a:solidFill>
                    <a:srgbClr val="145DA0"/>
                  </a:solidFill>
                  <a:latin typeface="Open Sans Extra Bold"/>
                </a:rPr>
                <a:t>Modelling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957083" y="6409167"/>
              <a:ext cx="4161784" cy="2054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3"/>
                </a:lnSpc>
              </a:pPr>
              <a:r>
                <a:rPr lang="en-US" sz="1973" u="none" strike="noStrike" spc="-39">
                  <a:solidFill>
                    <a:srgbClr val="145DA0"/>
                  </a:solidFill>
                  <a:latin typeface="Poppins"/>
                </a:rPr>
                <a:t>Lorem ipsum dolor sit amet, consectetur adipiscing elit. Nullam laoreet risus fringilla, egestas elit a, consequat augue. Phasellus sollicitudin felis mi, quis egestas ex ornare sed quis adipiscing.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812938" y="5695148"/>
              <a:ext cx="2348490" cy="465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9"/>
                </a:lnSpc>
                <a:spcBef>
                  <a:spcPct val="0"/>
                </a:spcBef>
              </a:pPr>
              <a:r>
                <a:rPr lang="en-US" sz="2685" dirty="0">
                  <a:solidFill>
                    <a:srgbClr val="145DA0"/>
                  </a:solidFill>
                  <a:latin typeface="Open Sans Extra Bold"/>
                </a:rPr>
                <a:t>Web App</a:t>
              </a:r>
            </a:p>
          </p:txBody>
        </p:sp>
        <p:sp>
          <p:nvSpPr>
            <p:cNvPr id="21" name="AutoShape 21"/>
            <p:cNvSpPr/>
            <p:nvPr/>
          </p:nvSpPr>
          <p:spPr>
            <a:xfrm>
              <a:off x="10706179" y="4181637"/>
              <a:ext cx="0" cy="4410340"/>
            </a:xfrm>
            <a:prstGeom prst="line">
              <a:avLst/>
            </a:prstGeom>
            <a:ln w="38100" cap="flat">
              <a:solidFill>
                <a:srgbClr val="145DA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7E2009-0AE2-BF1F-AA6E-BD0BA187E6F1}"/>
              </a:ext>
            </a:extLst>
          </p:cNvPr>
          <p:cNvGrpSpPr/>
          <p:nvPr/>
        </p:nvGrpSpPr>
        <p:grpSpPr>
          <a:xfrm>
            <a:off x="4921477" y="5139116"/>
            <a:ext cx="1515346" cy="1310203"/>
            <a:chOff x="4641146" y="5141766"/>
            <a:chExt cx="1515346" cy="1310203"/>
          </a:xfrm>
        </p:grpSpPr>
        <p:pic>
          <p:nvPicPr>
            <p:cNvPr id="27" name="Graphic 26" descr="Gears">
              <a:extLst>
                <a:ext uri="{FF2B5EF4-FFF2-40B4-BE49-F238E27FC236}">
                  <a16:creationId xmlns:a16="http://schemas.microsoft.com/office/drawing/2014/main" id="{7F3531A0-CF35-2B76-FAEA-6AA0805DE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11139" y="5206616"/>
              <a:ext cx="1245353" cy="1245353"/>
            </a:xfrm>
            <a:prstGeom prst="rect">
              <a:avLst/>
            </a:prstGeom>
          </p:spPr>
        </p:pic>
        <p:pic>
          <p:nvPicPr>
            <p:cNvPr id="28" name="Graphic 27" descr="Single gear">
              <a:extLst>
                <a:ext uri="{FF2B5EF4-FFF2-40B4-BE49-F238E27FC236}">
                  <a16:creationId xmlns:a16="http://schemas.microsoft.com/office/drawing/2014/main" id="{F98E0D9B-C2BD-0789-6732-B57A07F5E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41146" y="5141766"/>
              <a:ext cx="914400" cy="914400"/>
            </a:xfrm>
            <a:prstGeom prst="rect">
              <a:avLst/>
            </a:prstGeom>
          </p:spPr>
        </p:pic>
      </p:grpSp>
      <p:pic>
        <p:nvPicPr>
          <p:cNvPr id="30" name="Graphic 29" descr="Head with gears">
            <a:extLst>
              <a:ext uri="{FF2B5EF4-FFF2-40B4-BE49-F238E27FC236}">
                <a16:creationId xmlns:a16="http://schemas.microsoft.com/office/drawing/2014/main" id="{3B1CA40C-4D76-1554-36AD-EA41AD8C86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4786" y="5244376"/>
            <a:ext cx="1164531" cy="1164531"/>
          </a:xfrm>
          <a:prstGeom prst="rect">
            <a:avLst/>
          </a:prstGeom>
        </p:spPr>
      </p:pic>
      <p:pic>
        <p:nvPicPr>
          <p:cNvPr id="32" name="Graphic 31" descr="Internet">
            <a:extLst>
              <a:ext uri="{FF2B5EF4-FFF2-40B4-BE49-F238E27FC236}">
                <a16:creationId xmlns:a16="http://schemas.microsoft.com/office/drawing/2014/main" id="{5314C537-3A65-9A27-9BEC-1BDB10BACD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573163" y="5165485"/>
            <a:ext cx="1312853" cy="131285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131278F-ED04-753F-CE8A-BCFECAA71153}"/>
              </a:ext>
            </a:extLst>
          </p:cNvPr>
          <p:cNvGrpSpPr/>
          <p:nvPr/>
        </p:nvGrpSpPr>
        <p:grpSpPr>
          <a:xfrm>
            <a:off x="3176443" y="2589538"/>
            <a:ext cx="9922420" cy="1686697"/>
            <a:chOff x="2697394" y="2633793"/>
            <a:chExt cx="9922420" cy="1686697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102DFE04-786A-F35B-8F4D-64FEDEB54698}"/>
                </a:ext>
              </a:extLst>
            </p:cNvPr>
            <p:cNvSpPr/>
            <p:nvPr/>
          </p:nvSpPr>
          <p:spPr>
            <a:xfrm>
              <a:off x="2697394" y="2633793"/>
              <a:ext cx="9922420" cy="16866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en-US" sz="1800" u="none" strike="noStrike" spc="-46" dirty="0">
                <a:solidFill>
                  <a:srgbClr val="FDFDFD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041719-3D48-0745-70B0-FAA19F62AF1D}"/>
                </a:ext>
              </a:extLst>
            </p:cNvPr>
            <p:cNvSpPr txBox="1"/>
            <p:nvPr/>
          </p:nvSpPr>
          <p:spPr>
            <a:xfrm>
              <a:off x="2896141" y="2988255"/>
              <a:ext cx="9448259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DE" sz="2800" dirty="0">
                  <a:solidFill>
                    <a:schemeClr val="tx2"/>
                  </a:solidFill>
                </a:rPr>
                <a:t>To build an automated N</a:t>
              </a:r>
              <a:r>
                <a:rPr lang="en-GB" sz="2800" dirty="0">
                  <a:solidFill>
                    <a:schemeClr val="tx2"/>
                  </a:solidFill>
                </a:rPr>
                <a:t>e</a:t>
              </a:r>
              <a:r>
                <a:rPr lang="en-DE" sz="2800" dirty="0">
                  <a:solidFill>
                    <a:schemeClr val="tx2"/>
                  </a:solidFill>
                </a:rPr>
                <a:t>t quantification </a:t>
              </a:r>
              <a:r>
                <a:rPr lang="en-GB" sz="2800" dirty="0">
                  <a:solidFill>
                    <a:schemeClr val="tx2"/>
                  </a:solidFill>
                </a:rPr>
                <a:t>t</a:t>
              </a:r>
              <a:r>
                <a:rPr lang="en-DE" sz="2800" dirty="0">
                  <a:solidFill>
                    <a:schemeClr val="tx2"/>
                  </a:solidFill>
                </a:rPr>
                <a:t>ool by leveraging machine learning</a:t>
              </a:r>
            </a:p>
          </p:txBody>
        </p:sp>
      </p:grpSp>
      <p:sp>
        <p:nvSpPr>
          <p:cNvPr id="37" name="Right Arrow 36">
            <a:extLst>
              <a:ext uri="{FF2B5EF4-FFF2-40B4-BE49-F238E27FC236}">
                <a16:creationId xmlns:a16="http://schemas.microsoft.com/office/drawing/2014/main" id="{76F34F3C-989D-981B-2731-BC7AEC7A84BB}"/>
              </a:ext>
            </a:extLst>
          </p:cNvPr>
          <p:cNvSpPr/>
          <p:nvPr/>
        </p:nvSpPr>
        <p:spPr>
          <a:xfrm>
            <a:off x="217832" y="2729331"/>
            <a:ext cx="2859238" cy="1383443"/>
          </a:xfrm>
          <a:prstGeom prst="righ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4400" b="1" dirty="0">
                <a:solidFill>
                  <a:schemeClr val="tx2"/>
                </a:solidFill>
              </a:rPr>
              <a:t>Goal</a:t>
            </a:r>
          </a:p>
        </p:txBody>
      </p:sp>
      <p:grpSp>
        <p:nvGrpSpPr>
          <p:cNvPr id="41" name="Group 14">
            <a:extLst>
              <a:ext uri="{FF2B5EF4-FFF2-40B4-BE49-F238E27FC236}">
                <a16:creationId xmlns:a16="http://schemas.microsoft.com/office/drawing/2014/main" id="{2102477B-48A6-5759-1708-246F505A3099}"/>
              </a:ext>
            </a:extLst>
          </p:cNvPr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8A2CABDD-940E-EC18-82E7-4821B7FC45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43" name="TextBox 16">
              <a:extLst>
                <a:ext uri="{FF2B5EF4-FFF2-40B4-BE49-F238E27FC236}">
                  <a16:creationId xmlns:a16="http://schemas.microsoft.com/office/drawing/2014/main" id="{F718820A-AA3C-6539-931C-0BEA2372F2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02273" y="-8767"/>
            <a:ext cx="4907787" cy="10295767"/>
          </a:xfrm>
          <a:custGeom>
            <a:avLst/>
            <a:gdLst/>
            <a:ahLst/>
            <a:cxnLst/>
            <a:rect l="l" t="t" r="r" b="b"/>
            <a:pathLst>
              <a:path w="4907787" h="1029576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r="-1988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19166" y="931956"/>
            <a:ext cx="12358379" cy="1043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4800" dirty="0">
                <a:solidFill>
                  <a:schemeClr val="tx2">
                    <a:lumMod val="20000"/>
                    <a:lumOff val="80000"/>
                  </a:schemeClr>
                </a:solidFill>
                <a:latin typeface="Open Sans Extra Bold"/>
              </a:rPr>
              <a:t>Project Goal and Objective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13691" y="8160464"/>
            <a:ext cx="3813100" cy="403308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61C2CC-BE6D-9F6A-6E52-A3CE5F6F734D}"/>
              </a:ext>
            </a:extLst>
          </p:cNvPr>
          <p:cNvGrpSpPr/>
          <p:nvPr/>
        </p:nvGrpSpPr>
        <p:grpSpPr>
          <a:xfrm>
            <a:off x="3164038" y="4955388"/>
            <a:ext cx="14586028" cy="5088907"/>
            <a:chOff x="1028700" y="3852968"/>
            <a:chExt cx="14586028" cy="5088907"/>
          </a:xfrm>
        </p:grpSpPr>
        <p:grpSp>
          <p:nvGrpSpPr>
            <p:cNvPr id="3" name="Group 3"/>
            <p:cNvGrpSpPr/>
            <p:nvPr/>
          </p:nvGrpSpPr>
          <p:grpSpPr>
            <a:xfrm>
              <a:off x="1028700" y="3852968"/>
              <a:ext cx="14586028" cy="5088907"/>
              <a:chOff x="0" y="0"/>
              <a:chExt cx="3841588" cy="134028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41588" cy="1340288"/>
              </a:xfrm>
              <a:custGeom>
                <a:avLst/>
                <a:gdLst/>
                <a:ahLst/>
                <a:cxnLst/>
                <a:rect l="l" t="t" r="r" b="b"/>
                <a:pathLst>
                  <a:path w="3841588" h="1340288">
                    <a:moveTo>
                      <a:pt x="9023" y="0"/>
                    </a:moveTo>
                    <a:lnTo>
                      <a:pt x="3832565" y="0"/>
                    </a:lnTo>
                    <a:cubicBezTo>
                      <a:pt x="3837548" y="0"/>
                      <a:pt x="3841588" y="4040"/>
                      <a:pt x="3841588" y="9023"/>
                    </a:cubicBezTo>
                    <a:lnTo>
                      <a:pt x="3841588" y="1331265"/>
                    </a:lnTo>
                    <a:cubicBezTo>
                      <a:pt x="3841588" y="1336248"/>
                      <a:pt x="3837548" y="1340288"/>
                      <a:pt x="3832565" y="1340288"/>
                    </a:cubicBezTo>
                    <a:lnTo>
                      <a:pt x="9023" y="1340288"/>
                    </a:lnTo>
                    <a:cubicBezTo>
                      <a:pt x="4040" y="1340288"/>
                      <a:pt x="0" y="1336248"/>
                      <a:pt x="0" y="1331265"/>
                    </a:cubicBezTo>
                    <a:lnTo>
                      <a:pt x="0" y="9023"/>
                    </a:lnTo>
                    <a:cubicBezTo>
                      <a:pt x="0" y="4040"/>
                      <a:pt x="4040" y="0"/>
                      <a:pt x="9023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n-DE" dirty="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841588" cy="1378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462920" y="6384261"/>
              <a:ext cx="4161784" cy="2054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3"/>
                </a:lnSpc>
              </a:pP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Lorem ipsum dolor sit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amet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,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consectetur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adipiscing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elit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.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Nullam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laoreet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risus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fringilla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,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egestas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elit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a,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consequat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augue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.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Phasellus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sollicitudin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felis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mi,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quis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egestas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ex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ornare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sed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quis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 </a:t>
              </a:r>
              <a:r>
                <a:rPr lang="en-US" sz="1973" u="none" strike="noStrike" spc="-39" dirty="0" err="1">
                  <a:solidFill>
                    <a:srgbClr val="145DA0"/>
                  </a:solidFill>
                  <a:latin typeface="Poppins"/>
                </a:rPr>
                <a:t>adipiscing</a:t>
              </a:r>
              <a:r>
                <a:rPr lang="en-US" sz="1973" u="none" strike="noStrike" spc="-39" dirty="0">
                  <a:solidFill>
                    <a:srgbClr val="145DA0"/>
                  </a:solidFill>
                  <a:latin typeface="Poppins"/>
                </a:rPr>
                <a:t>. 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5938890" y="4181637"/>
              <a:ext cx="0" cy="4410340"/>
            </a:xfrm>
            <a:prstGeom prst="line">
              <a:avLst/>
            </a:prstGeom>
            <a:ln w="38100" cap="flat">
              <a:solidFill>
                <a:srgbClr val="145DA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883828" y="5706087"/>
              <a:ext cx="3500093" cy="454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59"/>
                </a:lnSpc>
                <a:spcBef>
                  <a:spcPct val="0"/>
                </a:spcBef>
              </a:pPr>
              <a:r>
                <a:rPr lang="en-US" sz="2685" dirty="0">
                  <a:solidFill>
                    <a:srgbClr val="145DA0"/>
                  </a:solidFill>
                  <a:latin typeface="Open Sans Extra Bold"/>
                </a:rPr>
                <a:t>Data Preprocessing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299437" y="6409167"/>
              <a:ext cx="4161784" cy="2054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3"/>
                </a:lnSpc>
              </a:pPr>
              <a:r>
                <a:rPr lang="en-US" sz="1973" u="none" strike="noStrike" spc="-39">
                  <a:solidFill>
                    <a:srgbClr val="145DA0"/>
                  </a:solidFill>
                  <a:latin typeface="Poppins"/>
                </a:rPr>
                <a:t>Lorem ipsum dolor sit amet, consectetur adipiscing elit. Nullam laoreet risus fringilla, egestas elit a, consequat augue. Phasellus sollicitudin felis mi, quis egestas ex ornare sed quis adipiscing.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206084" y="5695148"/>
              <a:ext cx="2348490" cy="465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9"/>
                </a:lnSpc>
                <a:spcBef>
                  <a:spcPct val="0"/>
                </a:spcBef>
              </a:pPr>
              <a:r>
                <a:rPr lang="en-US" sz="2685" dirty="0">
                  <a:solidFill>
                    <a:srgbClr val="145DA0"/>
                  </a:solidFill>
                  <a:latin typeface="Open Sans Extra Bold"/>
                </a:rPr>
                <a:t>Modelling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957083" y="6409167"/>
              <a:ext cx="4161784" cy="2054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3"/>
                </a:lnSpc>
              </a:pPr>
              <a:r>
                <a:rPr lang="en-US" sz="1973" u="none" strike="noStrike" spc="-39">
                  <a:solidFill>
                    <a:srgbClr val="145DA0"/>
                  </a:solidFill>
                  <a:latin typeface="Poppins"/>
                </a:rPr>
                <a:t>Lorem ipsum dolor sit amet, consectetur adipiscing elit. Nullam laoreet risus fringilla, egestas elit a, consequat augue. Phasellus sollicitudin felis mi, quis egestas ex ornare sed quis adipiscing.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812938" y="5695148"/>
              <a:ext cx="2348490" cy="465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9"/>
                </a:lnSpc>
                <a:spcBef>
                  <a:spcPct val="0"/>
                </a:spcBef>
              </a:pPr>
              <a:r>
                <a:rPr lang="en-US" sz="2685" dirty="0">
                  <a:solidFill>
                    <a:srgbClr val="145DA0"/>
                  </a:solidFill>
                  <a:latin typeface="Open Sans Extra Bold"/>
                </a:rPr>
                <a:t>Web App</a:t>
              </a:r>
            </a:p>
          </p:txBody>
        </p:sp>
        <p:sp>
          <p:nvSpPr>
            <p:cNvPr id="21" name="AutoShape 21"/>
            <p:cNvSpPr/>
            <p:nvPr/>
          </p:nvSpPr>
          <p:spPr>
            <a:xfrm>
              <a:off x="10706179" y="4181637"/>
              <a:ext cx="0" cy="4410340"/>
            </a:xfrm>
            <a:prstGeom prst="line">
              <a:avLst/>
            </a:prstGeom>
            <a:ln w="38100" cap="flat">
              <a:solidFill>
                <a:srgbClr val="145DA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7E2009-0AE2-BF1F-AA6E-BD0BA187E6F1}"/>
              </a:ext>
            </a:extLst>
          </p:cNvPr>
          <p:cNvGrpSpPr/>
          <p:nvPr/>
        </p:nvGrpSpPr>
        <p:grpSpPr>
          <a:xfrm>
            <a:off x="4921477" y="5139116"/>
            <a:ext cx="1515346" cy="1310203"/>
            <a:chOff x="4641146" y="5141766"/>
            <a:chExt cx="1515346" cy="1310203"/>
          </a:xfrm>
        </p:grpSpPr>
        <p:pic>
          <p:nvPicPr>
            <p:cNvPr id="27" name="Graphic 26" descr="Gears">
              <a:extLst>
                <a:ext uri="{FF2B5EF4-FFF2-40B4-BE49-F238E27FC236}">
                  <a16:creationId xmlns:a16="http://schemas.microsoft.com/office/drawing/2014/main" id="{7F3531A0-CF35-2B76-FAEA-6AA0805DE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11139" y="5206616"/>
              <a:ext cx="1245353" cy="1245353"/>
            </a:xfrm>
            <a:prstGeom prst="rect">
              <a:avLst/>
            </a:prstGeom>
          </p:spPr>
        </p:pic>
        <p:pic>
          <p:nvPicPr>
            <p:cNvPr id="28" name="Graphic 27" descr="Single gear">
              <a:extLst>
                <a:ext uri="{FF2B5EF4-FFF2-40B4-BE49-F238E27FC236}">
                  <a16:creationId xmlns:a16="http://schemas.microsoft.com/office/drawing/2014/main" id="{F98E0D9B-C2BD-0789-6732-B57A07F5E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41146" y="5141766"/>
              <a:ext cx="914400" cy="914400"/>
            </a:xfrm>
            <a:prstGeom prst="rect">
              <a:avLst/>
            </a:prstGeom>
          </p:spPr>
        </p:pic>
      </p:grpSp>
      <p:pic>
        <p:nvPicPr>
          <p:cNvPr id="30" name="Graphic 29" descr="Head with gears">
            <a:extLst>
              <a:ext uri="{FF2B5EF4-FFF2-40B4-BE49-F238E27FC236}">
                <a16:creationId xmlns:a16="http://schemas.microsoft.com/office/drawing/2014/main" id="{3B1CA40C-4D76-1554-36AD-EA41AD8C86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4786" y="5244376"/>
            <a:ext cx="1164531" cy="1164531"/>
          </a:xfrm>
          <a:prstGeom prst="rect">
            <a:avLst/>
          </a:prstGeom>
        </p:spPr>
      </p:pic>
      <p:pic>
        <p:nvPicPr>
          <p:cNvPr id="32" name="Graphic 31" descr="Internet">
            <a:extLst>
              <a:ext uri="{FF2B5EF4-FFF2-40B4-BE49-F238E27FC236}">
                <a16:creationId xmlns:a16="http://schemas.microsoft.com/office/drawing/2014/main" id="{5314C537-3A65-9A27-9BEC-1BDB10BACD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573163" y="5165485"/>
            <a:ext cx="1312853" cy="131285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131278F-ED04-753F-CE8A-BCFECAA71153}"/>
              </a:ext>
            </a:extLst>
          </p:cNvPr>
          <p:cNvGrpSpPr/>
          <p:nvPr/>
        </p:nvGrpSpPr>
        <p:grpSpPr>
          <a:xfrm>
            <a:off x="3176443" y="2589538"/>
            <a:ext cx="9922420" cy="1686697"/>
            <a:chOff x="2697394" y="2633793"/>
            <a:chExt cx="9922420" cy="1686697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102DFE04-786A-F35B-8F4D-64FEDEB54698}"/>
                </a:ext>
              </a:extLst>
            </p:cNvPr>
            <p:cNvSpPr/>
            <p:nvPr/>
          </p:nvSpPr>
          <p:spPr>
            <a:xfrm>
              <a:off x="2697394" y="2633793"/>
              <a:ext cx="9922420" cy="16866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en-US" sz="1800" u="none" strike="noStrike" spc="-46" dirty="0">
                <a:solidFill>
                  <a:srgbClr val="FDFDFD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041719-3D48-0745-70B0-FAA19F62AF1D}"/>
                </a:ext>
              </a:extLst>
            </p:cNvPr>
            <p:cNvSpPr txBox="1"/>
            <p:nvPr/>
          </p:nvSpPr>
          <p:spPr>
            <a:xfrm>
              <a:off x="2896141" y="2988255"/>
              <a:ext cx="9448259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DE" sz="2800" dirty="0">
                  <a:solidFill>
                    <a:schemeClr val="tx2"/>
                  </a:solidFill>
                </a:rPr>
                <a:t>To build an automated N</a:t>
              </a:r>
              <a:r>
                <a:rPr lang="en-GB" sz="2800" dirty="0">
                  <a:solidFill>
                    <a:schemeClr val="tx2"/>
                  </a:solidFill>
                </a:rPr>
                <a:t>e</a:t>
              </a:r>
              <a:r>
                <a:rPr lang="en-DE" sz="2800" dirty="0">
                  <a:solidFill>
                    <a:schemeClr val="tx2"/>
                  </a:solidFill>
                </a:rPr>
                <a:t>t quantification </a:t>
              </a:r>
              <a:r>
                <a:rPr lang="en-GB" sz="2800" dirty="0">
                  <a:solidFill>
                    <a:schemeClr val="tx2"/>
                  </a:solidFill>
                </a:rPr>
                <a:t>t</a:t>
              </a:r>
              <a:r>
                <a:rPr lang="en-DE" sz="2800" dirty="0">
                  <a:solidFill>
                    <a:schemeClr val="tx2"/>
                  </a:solidFill>
                </a:rPr>
                <a:t>ool by leveraging machine learning</a:t>
              </a:r>
            </a:p>
          </p:txBody>
        </p:sp>
      </p:grpSp>
      <p:sp>
        <p:nvSpPr>
          <p:cNvPr id="37" name="Right Arrow 36">
            <a:extLst>
              <a:ext uri="{FF2B5EF4-FFF2-40B4-BE49-F238E27FC236}">
                <a16:creationId xmlns:a16="http://schemas.microsoft.com/office/drawing/2014/main" id="{76F34F3C-989D-981B-2731-BC7AEC7A84BB}"/>
              </a:ext>
            </a:extLst>
          </p:cNvPr>
          <p:cNvSpPr/>
          <p:nvPr/>
        </p:nvSpPr>
        <p:spPr>
          <a:xfrm>
            <a:off x="217688" y="6571140"/>
            <a:ext cx="2859238" cy="1383443"/>
          </a:xfrm>
          <a:prstGeom prst="righ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4400" b="1" dirty="0">
                <a:solidFill>
                  <a:schemeClr val="tx2"/>
                </a:solidFill>
              </a:rPr>
              <a:t>Objective</a:t>
            </a:r>
          </a:p>
        </p:txBody>
      </p:sp>
      <p:grpSp>
        <p:nvGrpSpPr>
          <p:cNvPr id="24" name="Group 14">
            <a:extLst>
              <a:ext uri="{FF2B5EF4-FFF2-40B4-BE49-F238E27FC236}">
                <a16:creationId xmlns:a16="http://schemas.microsoft.com/office/drawing/2014/main" id="{6C2286BD-0552-7991-2BF8-F2336AF491AE}"/>
              </a:ext>
            </a:extLst>
          </p:cNvPr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5D39E29B-D468-3C87-42D1-22A65B8BE91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6" name="TextBox 16">
              <a:extLst>
                <a:ext uri="{FF2B5EF4-FFF2-40B4-BE49-F238E27FC236}">
                  <a16:creationId xmlns:a16="http://schemas.microsoft.com/office/drawing/2014/main" id="{BEF1C2F0-EACE-4CE5-E675-1891918096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Right Arrow 28">
            <a:extLst>
              <a:ext uri="{FF2B5EF4-FFF2-40B4-BE49-F238E27FC236}">
                <a16:creationId xmlns:a16="http://schemas.microsoft.com/office/drawing/2014/main" id="{47233130-3B56-8054-E995-936334ED8C3A}"/>
              </a:ext>
            </a:extLst>
          </p:cNvPr>
          <p:cNvSpPr/>
          <p:nvPr/>
        </p:nvSpPr>
        <p:spPr>
          <a:xfrm>
            <a:off x="217832" y="2729331"/>
            <a:ext cx="2859238" cy="1383443"/>
          </a:xfrm>
          <a:prstGeom prst="righ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4400" b="1" dirty="0">
                <a:solidFill>
                  <a:schemeClr val="tx2"/>
                </a:solidFill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2241583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2842</TotalTime>
  <Words>887</Words>
  <Application>Microsoft Macintosh PowerPoint</Application>
  <PresentationFormat>Custom</PresentationFormat>
  <Paragraphs>164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Poppins Bold</vt:lpstr>
      <vt:lpstr>Poppins</vt:lpstr>
      <vt:lpstr>Calibri</vt:lpstr>
      <vt:lpstr>Open Sans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D Team 1 Presentation</dc:title>
  <cp:lastModifiedBy>Rabiat Ibrahim</cp:lastModifiedBy>
  <cp:revision>13</cp:revision>
  <dcterms:created xsi:type="dcterms:W3CDTF">2006-08-16T00:00:00Z</dcterms:created>
  <dcterms:modified xsi:type="dcterms:W3CDTF">2024-06-18T10:27:00Z</dcterms:modified>
  <dc:identifier>DAFsLzWRBkc</dc:identifier>
</cp:coreProperties>
</file>